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4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</p:sldIdLst>
  <p:sldSz cx="9144000" cy="5143500" type="screen16x9"/>
  <p:notesSz cx="6858000" cy="9144000"/>
  <p:embeddedFontLst>
    <p:embeddedFont>
      <p:font typeface="Comfortaa" panose="020B0604020202020204" charset="0"/>
      <p:regular r:id="rId49"/>
      <p:bold r:id="rId50"/>
    </p:embeddedFont>
    <p:embeddedFont>
      <p:font typeface="Comic Sans MS" panose="030F0702030302020204" pitchFamily="66" charset="0"/>
      <p:regular r:id="rId51"/>
      <p:bold r:id="rId52"/>
      <p:italic r:id="rId53"/>
      <p:boldItalic r:id="rId54"/>
    </p:embeddedFont>
    <p:embeddedFont>
      <p:font typeface="Lato" panose="020F0502020204030203" pitchFamily="34" charset="0"/>
      <p:regular r:id="rId55"/>
      <p:bold r:id="rId56"/>
      <p:italic r:id="rId57"/>
      <p:boldItalic r:id="rId58"/>
    </p:embeddedFont>
    <p:embeddedFont>
      <p:font typeface="Nunito" pitchFamily="2" charset="0"/>
      <p:regular r:id="rId59"/>
      <p:bold r:id="rId60"/>
      <p:italic r:id="rId61"/>
      <p:boldItalic r:id="rId62"/>
    </p:embeddedFont>
    <p:embeddedFont>
      <p:font typeface="Raleway" panose="020B0604020202020204" pitchFamily="2" charset="0"/>
      <p:regular r:id="rId63"/>
      <p:bold r:id="rId64"/>
      <p:italic r:id="rId65"/>
      <p:boldItalic r:id="rId6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1" d="100"/>
          <a:sy n="91" d="100"/>
        </p:scale>
        <p:origin x="84" y="78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15.fntdata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5.fntdata"/><Relationship Id="rId58" Type="http://schemas.openxmlformats.org/officeDocument/2006/relationships/font" Target="fonts/font10.fntdata"/><Relationship Id="rId66" Type="http://schemas.openxmlformats.org/officeDocument/2006/relationships/font" Target="fonts/font18.fntdata"/><Relationship Id="rId5" Type="http://schemas.openxmlformats.org/officeDocument/2006/relationships/slide" Target="slides/slide4.xml"/><Relationship Id="rId61" Type="http://schemas.openxmlformats.org/officeDocument/2006/relationships/font" Target="fonts/font13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56" Type="http://schemas.openxmlformats.org/officeDocument/2006/relationships/font" Target="fonts/font8.fntdata"/><Relationship Id="rId64" Type="http://schemas.openxmlformats.org/officeDocument/2006/relationships/font" Target="fonts/font16.fntdata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3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1.fntdata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6.fntdata"/><Relationship Id="rId62" Type="http://schemas.openxmlformats.org/officeDocument/2006/relationships/font" Target="fonts/font14.fntdata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.fntdata"/><Relationship Id="rId57" Type="http://schemas.openxmlformats.org/officeDocument/2006/relationships/font" Target="fonts/font9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4.fntdata"/><Relationship Id="rId60" Type="http://schemas.openxmlformats.org/officeDocument/2006/relationships/font" Target="fonts/font12.fntdata"/><Relationship Id="rId65" Type="http://schemas.openxmlformats.org/officeDocument/2006/relationships/font" Target="fonts/font1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font" Target="fonts/font2.fntdata"/><Relationship Id="rId55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b9a0b074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b9a0b074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f82df02fb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f82df02fb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f82df02fb6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f82df02fb6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f82df02fb6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f82df02fb6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f8314d7c00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f8314d7c00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f82936f2a0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f82936f2a0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cb6b195180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cb6b195180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cb6b1951a6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cb6b1951a6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cb6b1951c8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cb6b1951c8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cb6b1951c8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cb6b1951c8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cb6b1951c8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cb6b1951c8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009135bbe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009135bbe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f82df02fb6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f82df02fb6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f82df02fb6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f82df02fb6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f8314d7c00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f8314d7c00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009135bbe8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1009135bbe8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1009135bbe8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1009135bbe8_0_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1009135bbe8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1009135bbe8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f85925ba5c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f85925ba5c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f888e26da4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f888e26da4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f888e26da4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f888e26da4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f888e26da4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f888e26da4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f888e26da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f888e26da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f888e26da4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f888e26da4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f888e26da4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f888e26da4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f85925ba5c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f85925ba5c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f85925ba5c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f85925ba5c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f85925ba5c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f85925ba5c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fa2220b475_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fa2220b475_5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fa2220b475_5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fa2220b475_5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1009135bbe8_0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1009135bbe8_0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1009135bbe8_0_3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1009135bbe8_0_3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1009135bbe8_0_2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1009135bbe8_0_2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f82df02fb6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f82df02fb6_0_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fca6039ee9_7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fca6039ee9_7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cb9a0b074_1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cb9a0b074_1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cb9a0b074_1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cb9a0b074_1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1009135bbe8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1009135bbe8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f8314d7c00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f8314d7c00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723630543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723630543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cb9a0b074_1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cb9a0b074_1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f888e26da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f888e26da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fca6039ee9_7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fca6039ee9_7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f82936f2a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f82936f2a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f82df02fb6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f82df02fb6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f82936f2a0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f82936f2a0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" name="Google Shape;11;p2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" name="Google Shape;12;p2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Google Shape;61;p11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2" name="Google Shape;62;p11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3" name="Google Shape;63;p11"/>
          <p:cNvSpPr txBox="1">
            <a:spLocks noGrp="1"/>
          </p:cNvSpPr>
          <p:nvPr>
            <p:ph type="title" hasCustomPrompt="1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1"/>
          <p:cNvSpPr txBox="1">
            <a:spLocks noGrp="1"/>
          </p:cNvSpPr>
          <p:nvPr>
            <p:ph type="body" idx="1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5" name="Google Shape;65;p1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" name="Google Shape;18;p3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" name="Google Shape;19;p3"/>
          <p:cNvSpPr txBox="1">
            <a:spLocks noGrp="1"/>
          </p:cNvSpPr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Google Shape;22;p4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3" name="Google Shape;23;p4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" name="Google Shape;24;p4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5" name="Google Shape;25;p4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body" idx="1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Google Shape;29;p5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0" name="Google Shape;30;p5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" name="Google Shape;31;p5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2" name="Google Shape;32;p5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1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body" idx="2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Google Shape;40;p7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rgbClr val="353535"/>
        </a:solid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Google Shape;45;p8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0" name="Google Shape;5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1" name="Google Shape;51;p9"/>
          <p:cNvSpPr txBox="1">
            <a:spLocks noGrp="1"/>
          </p:cNvSpPr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subTitle" idx="1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4" name="Google Shape;54;p9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Google Shape;56;p10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7" name="Google Shape;57;p10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8" name="Google Shape;58;p10"/>
          <p:cNvSpPr txBox="1">
            <a:spLocks noGrp="1"/>
          </p:cNvSpPr>
          <p:nvPr>
            <p:ph type="body" idx="1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59" name="Google Shape;59;p10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wiss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.png"/><Relationship Id="rId4" Type="http://schemas.openxmlformats.org/officeDocument/2006/relationships/image" Target="../media/image35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 txBox="1">
            <a:spLocks noGrp="1"/>
          </p:cNvSpPr>
          <p:nvPr>
            <p:ph type="ctrTitle"/>
          </p:nvPr>
        </p:nvSpPr>
        <p:spPr>
          <a:xfrm>
            <a:off x="668259" y="448150"/>
            <a:ext cx="7807500" cy="14976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DU Bootcamp</a:t>
            </a:r>
            <a:r>
              <a:rPr lang="en" sz="4000"/>
              <a:t> </a:t>
            </a:r>
            <a:endParaRPr sz="4000"/>
          </a:p>
          <a:p>
            <a:pPr marL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/>
              <a:t>Group project</a:t>
            </a:r>
            <a:endParaRPr sz="3300"/>
          </a:p>
        </p:txBody>
      </p:sp>
      <p:sp>
        <p:nvSpPr>
          <p:cNvPr id="73" name="Google Shape;73;p13"/>
          <p:cNvSpPr txBox="1">
            <a:spLocks noGrp="1"/>
          </p:cNvSpPr>
          <p:nvPr>
            <p:ph type="subTitle" idx="1"/>
          </p:nvPr>
        </p:nvSpPr>
        <p:spPr>
          <a:xfrm>
            <a:off x="589050" y="3022025"/>
            <a:ext cx="7965900" cy="112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 u="sng">
              <a:solidFill>
                <a:schemeClr val="accen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accen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Arial"/>
                <a:ea typeface="Arial"/>
                <a:cs typeface="Arial"/>
                <a:sym typeface="Arial"/>
              </a:rPr>
              <a:t>Developed  by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latin typeface="Arial"/>
                <a:ea typeface="Arial"/>
                <a:cs typeface="Arial"/>
                <a:sym typeface="Arial"/>
              </a:rPr>
              <a:t>The Psycho Data Squad!</a:t>
            </a:r>
            <a:r>
              <a:rPr lang="en" sz="2400">
                <a:latin typeface="Arial"/>
                <a:ea typeface="Arial"/>
                <a:cs typeface="Arial"/>
                <a:sym typeface="Arial"/>
              </a:rPr>
              <a:t> 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600">
                <a:latin typeface="Arial"/>
                <a:ea typeface="Arial"/>
                <a:cs typeface="Arial"/>
                <a:sym typeface="Arial"/>
              </a:rPr>
              <a:t>Jacquie, Justin, Taylor &amp;  Julie </a:t>
            </a:r>
            <a:endParaRPr sz="1600"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p13"/>
          <p:cNvSpPr txBox="1">
            <a:spLocks noGrp="1"/>
          </p:cNvSpPr>
          <p:nvPr>
            <p:ph type="subTitle" idx="1"/>
          </p:nvPr>
        </p:nvSpPr>
        <p:spPr>
          <a:xfrm>
            <a:off x="7018250" y="4329900"/>
            <a:ext cx="1700700" cy="48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November,  2021</a:t>
            </a:r>
            <a:endParaRPr sz="1000" b="1"/>
          </a:p>
        </p:txBody>
      </p:sp>
      <p:sp>
        <p:nvSpPr>
          <p:cNvPr id="75" name="Google Shape;75;p13"/>
          <p:cNvSpPr txBox="1"/>
          <p:nvPr/>
        </p:nvSpPr>
        <p:spPr>
          <a:xfrm>
            <a:off x="644110" y="1494443"/>
            <a:ext cx="8027100" cy="10773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lt1">
                <a:alpha val="78000"/>
              </a:scheme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 b="1">
                <a:solidFill>
                  <a:schemeClr val="accent1"/>
                </a:solidFill>
              </a:rPr>
              <a:t>Data Analyst Jobs Analysis</a:t>
            </a:r>
            <a:endParaRPr sz="4200" b="1">
              <a:solidFill>
                <a:schemeClr val="accen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600" b="1"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rPr>
              <a:t>a </a:t>
            </a:r>
            <a:r>
              <a:rPr lang="en" sz="1600" b="1">
                <a:solidFill>
                  <a:schemeClr val="accent1"/>
                </a:solidFill>
              </a:rPr>
              <a:t>tool for our colleagues</a:t>
            </a:r>
            <a:endParaRPr sz="12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86E8"/>
        </a:solidFill>
        <a:effectLst/>
      </p:bgPr>
    </p:bg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2"/>
          <p:cNvSpPr txBox="1">
            <a:spLocks noGrp="1"/>
          </p:cNvSpPr>
          <p:nvPr>
            <p:ph type="ctrTitle"/>
          </p:nvPr>
        </p:nvSpPr>
        <p:spPr>
          <a:xfrm>
            <a:off x="596500" y="434050"/>
            <a:ext cx="4623000" cy="5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 The Data Analysis Story </a:t>
            </a:r>
            <a:endParaRPr sz="2900"/>
          </a:p>
        </p:txBody>
      </p:sp>
      <p:sp>
        <p:nvSpPr>
          <p:cNvPr id="148" name="Google Shape;148;p22"/>
          <p:cNvSpPr txBox="1">
            <a:spLocks noGrp="1"/>
          </p:cNvSpPr>
          <p:nvPr>
            <p:ph type="subTitle" idx="1"/>
          </p:nvPr>
        </p:nvSpPr>
        <p:spPr>
          <a:xfrm>
            <a:off x="642100" y="1046025"/>
            <a:ext cx="8183100" cy="84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We begin with 1 of the original datasets - We have a lot of information!  </a:t>
            </a:r>
            <a:endParaRPr sz="120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What specific data do we really need to begin analysis?  </a:t>
            </a:r>
            <a:endParaRPr sz="120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Salary metrics and A categorical “easy-apply” value y/n</a:t>
            </a:r>
            <a:endParaRPr sz="120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We begin the work to Extract, Transform, and Load (ETL) </a:t>
            </a:r>
            <a:endParaRPr sz="1200"/>
          </a:p>
        </p:txBody>
      </p:sp>
      <p:pic>
        <p:nvPicPr>
          <p:cNvPr id="149" name="Google Shape;14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650" y="2223775"/>
            <a:ext cx="8974001" cy="2034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2"/>
          <p:cNvSpPr txBox="1">
            <a:spLocks noGrp="1"/>
          </p:cNvSpPr>
          <p:nvPr>
            <p:ph type="subTitle" idx="1"/>
          </p:nvPr>
        </p:nvSpPr>
        <p:spPr>
          <a:xfrm>
            <a:off x="6361050" y="455500"/>
            <a:ext cx="2303700" cy="36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Analysis/ETL </a:t>
            </a:r>
            <a:endParaRPr/>
          </a:p>
        </p:txBody>
      </p:sp>
      <p:sp>
        <p:nvSpPr>
          <p:cNvPr id="151" name="Google Shape;151;p22"/>
          <p:cNvSpPr txBox="1">
            <a:spLocks noGrp="1"/>
          </p:cNvSpPr>
          <p:nvPr>
            <p:ph type="subTitle" idx="1"/>
          </p:nvPr>
        </p:nvSpPr>
        <p:spPr>
          <a:xfrm>
            <a:off x="1013375" y="4348100"/>
            <a:ext cx="2791200" cy="36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/>
              <a:t>Click here for the Code  </a:t>
            </a:r>
            <a:endParaRPr i="1"/>
          </a:p>
        </p:txBody>
      </p:sp>
      <p:pic>
        <p:nvPicPr>
          <p:cNvPr id="152" name="Google Shape;152;p22" descr="Piece of duct tape sticking a note to the slide"/>
          <p:cNvPicPr preferRelativeResize="0"/>
          <p:nvPr/>
        </p:nvPicPr>
        <p:blipFill rotWithShape="1">
          <a:blip r:embed="rId4">
            <a:alphaModFix/>
          </a:blip>
          <a:srcRect l="9244" t="5926" r="2118" b="10011"/>
          <a:stretch/>
        </p:blipFill>
        <p:spPr>
          <a:xfrm rot="154828">
            <a:off x="3395000" y="1932301"/>
            <a:ext cx="2072000" cy="73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86E8"/>
        </a:solidFill>
        <a:effectLst/>
      </p:bgPr>
    </p:bg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3"/>
          <p:cNvSpPr txBox="1">
            <a:spLocks noGrp="1"/>
          </p:cNvSpPr>
          <p:nvPr>
            <p:ph type="ctrTitle"/>
          </p:nvPr>
        </p:nvSpPr>
        <p:spPr>
          <a:xfrm>
            <a:off x="683150" y="434050"/>
            <a:ext cx="7944000" cy="5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 Develop New DataFrames with Pandas</a:t>
            </a:r>
            <a:r>
              <a:rPr lang="en" sz="2900"/>
              <a:t> </a:t>
            </a:r>
            <a:endParaRPr sz="2900"/>
          </a:p>
        </p:txBody>
      </p:sp>
      <p:sp>
        <p:nvSpPr>
          <p:cNvPr id="158" name="Google Shape;158;p23"/>
          <p:cNvSpPr txBox="1">
            <a:spLocks noGrp="1"/>
          </p:cNvSpPr>
          <p:nvPr>
            <p:ph type="subTitle" idx="1"/>
          </p:nvPr>
        </p:nvSpPr>
        <p:spPr>
          <a:xfrm>
            <a:off x="642100" y="893625"/>
            <a:ext cx="8183100" cy="29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Developed a Min, Max, and Avg to work with in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                future charts and visualizations</a:t>
            </a:r>
            <a:endParaRPr sz="1200"/>
          </a:p>
        </p:txBody>
      </p:sp>
      <p:pic>
        <p:nvPicPr>
          <p:cNvPr id="159" name="Google Shape;15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8575" y="1367000"/>
            <a:ext cx="4936850" cy="3269275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3"/>
          <p:cNvSpPr txBox="1">
            <a:spLocks noGrp="1"/>
          </p:cNvSpPr>
          <p:nvPr>
            <p:ph type="subTitle" idx="1"/>
          </p:nvPr>
        </p:nvSpPr>
        <p:spPr>
          <a:xfrm>
            <a:off x="6361050" y="455500"/>
            <a:ext cx="2303700" cy="36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Analysis/ETL </a:t>
            </a:r>
            <a:endParaRPr/>
          </a:p>
        </p:txBody>
      </p:sp>
      <p:pic>
        <p:nvPicPr>
          <p:cNvPr id="161" name="Google Shape;161;p23" descr="Piece of duct tape sticking a note to the slide"/>
          <p:cNvPicPr preferRelativeResize="0"/>
          <p:nvPr/>
        </p:nvPicPr>
        <p:blipFill rotWithShape="1">
          <a:blip r:embed="rId4">
            <a:alphaModFix/>
          </a:blip>
          <a:srcRect l="9244" t="5926" r="2118" b="10011"/>
          <a:stretch/>
        </p:blipFill>
        <p:spPr>
          <a:xfrm rot="154828">
            <a:off x="6025475" y="986051"/>
            <a:ext cx="2072000" cy="73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86E8"/>
        </a:solidFill>
        <a:effectLst/>
      </p:bgPr>
    </p:bg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4"/>
          <p:cNvSpPr txBox="1">
            <a:spLocks noGrp="1"/>
          </p:cNvSpPr>
          <p:nvPr>
            <p:ph type="ctrTitle"/>
          </p:nvPr>
        </p:nvSpPr>
        <p:spPr>
          <a:xfrm>
            <a:off x="683150" y="434050"/>
            <a:ext cx="7944000" cy="5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 Develop Visuals with Plotly </a:t>
            </a:r>
            <a:endParaRPr sz="2900"/>
          </a:p>
        </p:txBody>
      </p:sp>
      <p:sp>
        <p:nvSpPr>
          <p:cNvPr id="167" name="Google Shape;167;p24"/>
          <p:cNvSpPr txBox="1">
            <a:spLocks noGrp="1"/>
          </p:cNvSpPr>
          <p:nvPr>
            <p:ph type="subTitle" idx="1"/>
          </p:nvPr>
        </p:nvSpPr>
        <p:spPr>
          <a:xfrm>
            <a:off x="642100" y="741225"/>
            <a:ext cx="8183100" cy="29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/>
              <a:t>Developed a Min, Max, and Avg to work with in future charts and visualizations</a:t>
            </a:r>
            <a:endParaRPr sz="1200"/>
          </a:p>
        </p:txBody>
      </p:sp>
      <p:pic>
        <p:nvPicPr>
          <p:cNvPr id="168" name="Google Shape;16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11275" y="1456575"/>
            <a:ext cx="4819350" cy="3191475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4"/>
          <p:cNvSpPr txBox="1">
            <a:spLocks noGrp="1"/>
          </p:cNvSpPr>
          <p:nvPr>
            <p:ph type="subTitle" idx="1"/>
          </p:nvPr>
        </p:nvSpPr>
        <p:spPr>
          <a:xfrm>
            <a:off x="6361050" y="455500"/>
            <a:ext cx="2303700" cy="36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Analysis/ETL </a:t>
            </a:r>
            <a:endParaRPr/>
          </a:p>
        </p:txBody>
      </p:sp>
      <p:pic>
        <p:nvPicPr>
          <p:cNvPr id="170" name="Google Shape;170;p24" descr="Piece of duct tape sticking a note to the slide"/>
          <p:cNvPicPr preferRelativeResize="0"/>
          <p:nvPr/>
        </p:nvPicPr>
        <p:blipFill rotWithShape="1">
          <a:blip r:embed="rId4">
            <a:alphaModFix/>
          </a:blip>
          <a:srcRect l="9244" t="5926" r="2118" b="10011"/>
          <a:stretch/>
        </p:blipFill>
        <p:spPr>
          <a:xfrm rot="154828">
            <a:off x="5244075" y="1062026"/>
            <a:ext cx="2072000" cy="73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86E8"/>
        </a:solidFill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5"/>
          <p:cNvSpPr txBox="1">
            <a:spLocks noGrp="1"/>
          </p:cNvSpPr>
          <p:nvPr>
            <p:ph type="ctrTitle"/>
          </p:nvPr>
        </p:nvSpPr>
        <p:spPr>
          <a:xfrm>
            <a:off x="5559650" y="706425"/>
            <a:ext cx="3240600" cy="33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457200" lvl="0" indent="-302895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ct val="92857"/>
              <a:buFont typeface="Arial"/>
              <a:buChar char="●"/>
            </a:pPr>
            <a:r>
              <a:rPr lang="en" sz="1400" b="0">
                <a:solidFill>
                  <a:srgbClr val="24292F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� What is the Minimum Salary</a:t>
            </a:r>
            <a:r>
              <a:rPr lang="en" sz="1300" b="0">
                <a:solidFill>
                  <a:srgbClr val="24292F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?</a:t>
            </a:r>
            <a:endParaRPr sz="1300" b="0">
              <a:solidFill>
                <a:srgbClr val="24292F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r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176" name="Google Shape;17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350" y="988675"/>
            <a:ext cx="8317324" cy="4090925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5"/>
          <p:cNvSpPr txBox="1">
            <a:spLocks noGrp="1"/>
          </p:cNvSpPr>
          <p:nvPr>
            <p:ph type="subTitle" idx="1"/>
          </p:nvPr>
        </p:nvSpPr>
        <p:spPr>
          <a:xfrm>
            <a:off x="6098400" y="74500"/>
            <a:ext cx="2702100" cy="36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Analysis/Visualization </a:t>
            </a:r>
            <a:endParaRPr/>
          </a:p>
        </p:txBody>
      </p:sp>
      <p:sp>
        <p:nvSpPr>
          <p:cNvPr id="178" name="Google Shape;178;p25"/>
          <p:cNvSpPr txBox="1"/>
          <p:nvPr/>
        </p:nvSpPr>
        <p:spPr>
          <a:xfrm>
            <a:off x="334625" y="440900"/>
            <a:ext cx="5340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With Python and Matplotlib we can plot a histograms in one line of code, and observe the frequency of distribution for various features. We can read frequency on y-axis and feature values on the x-axis. We can easily plot histograms for the entire dataset, for all features as well as individual features to get a more detailed look. </a:t>
            </a:r>
            <a:endParaRPr sz="8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86E8"/>
        </a:solidFill>
        <a:effectLst/>
      </p:bgPr>
    </p:bg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6"/>
          <p:cNvSpPr txBox="1">
            <a:spLocks noGrp="1"/>
          </p:cNvSpPr>
          <p:nvPr>
            <p:ph type="ctrTitle"/>
          </p:nvPr>
        </p:nvSpPr>
        <p:spPr>
          <a:xfrm>
            <a:off x="3816550" y="325425"/>
            <a:ext cx="5005500" cy="33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457200" lvl="0" indent="-302895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ct val="92857"/>
              <a:buFont typeface="Arial"/>
              <a:buChar char="●"/>
            </a:pPr>
            <a:r>
              <a:rPr lang="en" sz="1400" b="0">
                <a:solidFill>
                  <a:srgbClr val="24292F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� What is the Maximum Salary</a:t>
            </a:r>
            <a:r>
              <a:rPr lang="en" sz="1300" b="0">
                <a:solidFill>
                  <a:srgbClr val="24292F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?</a:t>
            </a:r>
            <a:endParaRPr sz="1300" b="0">
              <a:solidFill>
                <a:srgbClr val="24292F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r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184" name="Google Shape;18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4400" y="596825"/>
            <a:ext cx="7820025" cy="3961825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6"/>
          <p:cNvSpPr txBox="1">
            <a:spLocks noGrp="1"/>
          </p:cNvSpPr>
          <p:nvPr>
            <p:ph type="subTitle" idx="1"/>
          </p:nvPr>
        </p:nvSpPr>
        <p:spPr>
          <a:xfrm>
            <a:off x="6032325" y="74725"/>
            <a:ext cx="2702100" cy="36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Analysis/Visualization 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86E8"/>
        </a:solidFill>
        <a:effectLst/>
      </p:bgPr>
    </p:bg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7"/>
          <p:cNvSpPr txBox="1">
            <a:spLocks noGrp="1"/>
          </p:cNvSpPr>
          <p:nvPr>
            <p:ph type="ctrTitle"/>
          </p:nvPr>
        </p:nvSpPr>
        <p:spPr>
          <a:xfrm>
            <a:off x="3816550" y="338450"/>
            <a:ext cx="4974600" cy="47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457200" lvl="0" indent="-302895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ct val="92857"/>
              <a:buFont typeface="Arial"/>
              <a:buChar char="●"/>
            </a:pPr>
            <a:r>
              <a:rPr lang="en" sz="1400" b="0">
                <a:solidFill>
                  <a:srgbClr val="24292F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� </a:t>
            </a:r>
            <a:r>
              <a:rPr lang="en" sz="1200" b="0">
                <a:solidFill>
                  <a:srgbClr val="24292F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What is the Average Salary?</a:t>
            </a:r>
            <a:endParaRPr sz="1300" b="0">
              <a:solidFill>
                <a:srgbClr val="24292F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r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191" name="Google Shape;19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5400" y="620600"/>
            <a:ext cx="7753350" cy="405630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27"/>
          <p:cNvSpPr txBox="1">
            <a:spLocks noGrp="1"/>
          </p:cNvSpPr>
          <p:nvPr>
            <p:ph type="subTitle" idx="1"/>
          </p:nvPr>
        </p:nvSpPr>
        <p:spPr>
          <a:xfrm>
            <a:off x="6006650" y="55850"/>
            <a:ext cx="2702100" cy="36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Analysis/Visualization 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86E8"/>
        </a:solidFill>
        <a:effectLst/>
      </p:bgPr>
    </p:bg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8"/>
          <p:cNvSpPr txBox="1">
            <a:spLocks noGrp="1"/>
          </p:cNvSpPr>
          <p:nvPr>
            <p:ph type="ctrTitle"/>
          </p:nvPr>
        </p:nvSpPr>
        <p:spPr>
          <a:xfrm>
            <a:off x="3816550" y="338450"/>
            <a:ext cx="4962000" cy="51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457200" lvl="0" indent="-302895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ct val="92857"/>
              <a:buFont typeface="Arial"/>
              <a:buChar char="●"/>
            </a:pPr>
            <a:r>
              <a:rPr lang="en" sz="1400" b="0">
                <a:solidFill>
                  <a:srgbClr val="24292F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� </a:t>
            </a:r>
            <a:r>
              <a:rPr lang="en" sz="1200" b="0">
                <a:solidFill>
                  <a:srgbClr val="24292F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What are the number of Job Openings by Job Title?</a:t>
            </a:r>
            <a:endParaRPr sz="1200" b="0">
              <a:solidFill>
                <a:srgbClr val="24292F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200" b="0">
              <a:solidFill>
                <a:srgbClr val="24292F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r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198" name="Google Shape;19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8525" y="813375"/>
            <a:ext cx="8049225" cy="3689425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28"/>
          <p:cNvSpPr txBox="1">
            <a:spLocks noGrp="1"/>
          </p:cNvSpPr>
          <p:nvPr>
            <p:ph type="subTitle" idx="1"/>
          </p:nvPr>
        </p:nvSpPr>
        <p:spPr>
          <a:xfrm>
            <a:off x="6006650" y="132050"/>
            <a:ext cx="2702100" cy="36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Analysis/Visualization 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86E8"/>
        </a:solidFill>
        <a:effectLst/>
      </p:bgPr>
    </p:bg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9"/>
          <p:cNvSpPr txBox="1">
            <a:spLocks noGrp="1"/>
          </p:cNvSpPr>
          <p:nvPr>
            <p:ph type="ctrTitle"/>
          </p:nvPr>
        </p:nvSpPr>
        <p:spPr>
          <a:xfrm>
            <a:off x="3816550" y="338450"/>
            <a:ext cx="4974600" cy="47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457200" lvl="0" indent="-302895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ct val="92857"/>
              <a:buFont typeface="Arial"/>
              <a:buChar char="●"/>
            </a:pPr>
            <a:r>
              <a:rPr lang="en" sz="1400" b="0">
                <a:solidFill>
                  <a:srgbClr val="24292F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� </a:t>
            </a:r>
            <a:r>
              <a:rPr lang="en" sz="1200" b="0">
                <a:solidFill>
                  <a:srgbClr val="24292F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What are the number of Job Openings by Job Title by Industry?</a:t>
            </a:r>
            <a:endParaRPr sz="1200" b="0">
              <a:solidFill>
                <a:srgbClr val="24292F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200" b="0">
              <a:solidFill>
                <a:srgbClr val="24292F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r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205" name="Google Shape;20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5125" y="891650"/>
            <a:ext cx="8091299" cy="3513725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29"/>
          <p:cNvSpPr txBox="1">
            <a:spLocks noGrp="1"/>
          </p:cNvSpPr>
          <p:nvPr>
            <p:ph type="subTitle" idx="1"/>
          </p:nvPr>
        </p:nvSpPr>
        <p:spPr>
          <a:xfrm>
            <a:off x="6006650" y="132050"/>
            <a:ext cx="2702100" cy="36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Analysis/Visualization 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86E8"/>
        </a:solidFill>
        <a:effectLst/>
      </p:bgPr>
    </p:bg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0"/>
          <p:cNvSpPr txBox="1">
            <a:spLocks noGrp="1"/>
          </p:cNvSpPr>
          <p:nvPr>
            <p:ph type="ctrTitle"/>
          </p:nvPr>
        </p:nvSpPr>
        <p:spPr>
          <a:xfrm>
            <a:off x="3816550" y="338450"/>
            <a:ext cx="4974600" cy="47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457200" lvl="0" indent="-302895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ct val="92857"/>
              <a:buFont typeface="Arial"/>
              <a:buChar char="●"/>
            </a:pPr>
            <a:r>
              <a:rPr lang="en" sz="1400" b="0">
                <a:solidFill>
                  <a:srgbClr val="24292F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� </a:t>
            </a:r>
            <a:r>
              <a:rPr lang="en" sz="1200" b="0">
                <a:solidFill>
                  <a:srgbClr val="24292F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What are the number of Job Openings by Job Title by Sector?</a:t>
            </a:r>
            <a:endParaRPr sz="1200" b="0">
              <a:solidFill>
                <a:srgbClr val="24292F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200" b="0">
              <a:solidFill>
                <a:srgbClr val="24292F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r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212" name="Google Shape;21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8925" y="1044050"/>
            <a:ext cx="8416476" cy="3415575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30"/>
          <p:cNvSpPr txBox="1">
            <a:spLocks noGrp="1"/>
          </p:cNvSpPr>
          <p:nvPr>
            <p:ph type="subTitle" idx="1"/>
          </p:nvPr>
        </p:nvSpPr>
        <p:spPr>
          <a:xfrm>
            <a:off x="6006650" y="132050"/>
            <a:ext cx="2702100" cy="36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Analysis/Visualization 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86E8"/>
        </a:solidFill>
        <a:effectLst/>
      </p:bgPr>
    </p:bg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1"/>
          <p:cNvSpPr txBox="1">
            <a:spLocks noGrp="1"/>
          </p:cNvSpPr>
          <p:nvPr>
            <p:ph type="ctrTitle"/>
          </p:nvPr>
        </p:nvSpPr>
        <p:spPr>
          <a:xfrm>
            <a:off x="3816550" y="338450"/>
            <a:ext cx="4974600" cy="47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457200" lvl="0" indent="-302895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ct val="92857"/>
              <a:buFont typeface="Arial"/>
              <a:buChar char="●"/>
            </a:pPr>
            <a:r>
              <a:rPr lang="en" sz="1400" b="0">
                <a:solidFill>
                  <a:srgbClr val="24292F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� </a:t>
            </a:r>
            <a:r>
              <a:rPr lang="en" sz="1200" b="0">
                <a:solidFill>
                  <a:srgbClr val="24292F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Minimum Salary by Company Name with Rating Scores?</a:t>
            </a:r>
            <a:endParaRPr sz="1200" b="0">
              <a:solidFill>
                <a:srgbClr val="24292F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200" b="0">
              <a:solidFill>
                <a:srgbClr val="24292F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r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219" name="Google Shape;219;p31"/>
          <p:cNvSpPr txBox="1"/>
          <p:nvPr/>
        </p:nvSpPr>
        <p:spPr>
          <a:xfrm>
            <a:off x="414550" y="516025"/>
            <a:ext cx="30252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Distributions and Correlations - looking for patterns &amp; relationships 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20" name="Google Shape;22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1041725"/>
            <a:ext cx="8258175" cy="3582200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31"/>
          <p:cNvSpPr txBox="1">
            <a:spLocks noGrp="1"/>
          </p:cNvSpPr>
          <p:nvPr>
            <p:ph type="subTitle" idx="1"/>
          </p:nvPr>
        </p:nvSpPr>
        <p:spPr>
          <a:xfrm>
            <a:off x="6006650" y="132050"/>
            <a:ext cx="2702100" cy="36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Analysis/Visualization 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9175" y="1537465"/>
            <a:ext cx="3313075" cy="2716725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4"/>
          <p:cNvSpPr/>
          <p:nvPr/>
        </p:nvSpPr>
        <p:spPr>
          <a:xfrm rot="1213001">
            <a:off x="5730737" y="1033887"/>
            <a:ext cx="2904755" cy="2324829"/>
          </a:xfrm>
          <a:prstGeom prst="cloudCallout">
            <a:avLst>
              <a:gd name="adj1" fmla="val -67855"/>
              <a:gd name="adj2" fmla="val 65091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4"/>
          <p:cNvSpPr txBox="1"/>
          <p:nvPr/>
        </p:nvSpPr>
        <p:spPr>
          <a:xfrm>
            <a:off x="6460856" y="1744726"/>
            <a:ext cx="1546800" cy="13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Where will your future take you?</a:t>
            </a:r>
            <a:r>
              <a:rPr lang="en" sz="1700" b="1">
                <a:solidFill>
                  <a:schemeClr val="accent1"/>
                </a:solidFill>
                <a:latin typeface="Comfortaa"/>
                <a:ea typeface="Comfortaa"/>
                <a:cs typeface="Comfortaa"/>
                <a:sym typeface="Comfortaa"/>
              </a:rPr>
              <a:t>    </a:t>
            </a:r>
            <a:endParaRPr sz="1700" b="1">
              <a:solidFill>
                <a:schemeClr val="accen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86E8"/>
        </a:solidFill>
        <a:effectLst/>
      </p:bgPr>
    </p:bg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2"/>
          <p:cNvSpPr txBox="1">
            <a:spLocks noGrp="1"/>
          </p:cNvSpPr>
          <p:nvPr>
            <p:ph type="ctrTitle"/>
          </p:nvPr>
        </p:nvSpPr>
        <p:spPr>
          <a:xfrm>
            <a:off x="3816550" y="338450"/>
            <a:ext cx="4974600" cy="47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457200" lvl="0" indent="-302895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ct val="92857"/>
              <a:buFont typeface="Arial"/>
              <a:buChar char="●"/>
            </a:pPr>
            <a:r>
              <a:rPr lang="en" sz="1400" b="0">
                <a:solidFill>
                  <a:srgbClr val="24292F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� </a:t>
            </a:r>
            <a:r>
              <a:rPr lang="en" sz="1200" b="0">
                <a:solidFill>
                  <a:srgbClr val="24292F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Maximum Salary by Company Name with Rating Scores?</a:t>
            </a:r>
            <a:endParaRPr sz="1200" b="0">
              <a:solidFill>
                <a:srgbClr val="24292F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200" b="0">
              <a:solidFill>
                <a:srgbClr val="24292F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r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227" name="Google Shape;227;p32"/>
          <p:cNvSpPr txBox="1"/>
          <p:nvPr/>
        </p:nvSpPr>
        <p:spPr>
          <a:xfrm>
            <a:off x="414550" y="516025"/>
            <a:ext cx="30252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Distributions and Correlations - looking for patterns &amp; relationships 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28" name="Google Shape;22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1052575"/>
            <a:ext cx="8258175" cy="3646025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32"/>
          <p:cNvSpPr txBox="1">
            <a:spLocks noGrp="1"/>
          </p:cNvSpPr>
          <p:nvPr>
            <p:ph type="subTitle" idx="1"/>
          </p:nvPr>
        </p:nvSpPr>
        <p:spPr>
          <a:xfrm>
            <a:off x="6006650" y="132050"/>
            <a:ext cx="2702100" cy="36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Analysis/Visualization 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86E8"/>
        </a:solidFill>
        <a:effectLst/>
      </p:bgPr>
    </p:bg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3"/>
          <p:cNvSpPr txBox="1">
            <a:spLocks noGrp="1"/>
          </p:cNvSpPr>
          <p:nvPr>
            <p:ph type="subTitle" idx="1"/>
          </p:nvPr>
        </p:nvSpPr>
        <p:spPr>
          <a:xfrm>
            <a:off x="5854250" y="132050"/>
            <a:ext cx="2902200" cy="36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Deeper Dive into the Data</a:t>
            </a:r>
            <a:endParaRPr/>
          </a:p>
        </p:txBody>
      </p:sp>
      <p:pic>
        <p:nvPicPr>
          <p:cNvPr id="235" name="Google Shape;23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87975" y="1143950"/>
            <a:ext cx="1941650" cy="3816575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33"/>
          <p:cNvSpPr txBox="1">
            <a:spLocks noGrp="1"/>
          </p:cNvSpPr>
          <p:nvPr>
            <p:ph type="subTitle" idx="1"/>
          </p:nvPr>
        </p:nvSpPr>
        <p:spPr>
          <a:xfrm>
            <a:off x="1708400" y="2753175"/>
            <a:ext cx="3208200" cy="1202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Added A Senior Job column - T/F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Added Salary Level - Low,  Med, High based on the Salary Ranges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didn’t use so far, keep?   yes/no?? </a:t>
            </a:r>
            <a:endParaRPr/>
          </a:p>
        </p:txBody>
      </p:sp>
      <p:sp>
        <p:nvSpPr>
          <p:cNvPr id="237" name="Google Shape;237;p33"/>
          <p:cNvSpPr txBox="1">
            <a:spLocks noGrp="1"/>
          </p:cNvSpPr>
          <p:nvPr>
            <p:ph type="subTitle" idx="1"/>
          </p:nvPr>
        </p:nvSpPr>
        <p:spPr>
          <a:xfrm>
            <a:off x="1916900" y="4114075"/>
            <a:ext cx="2791200" cy="36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/>
              <a:t>Click here for the Code  </a:t>
            </a:r>
            <a:endParaRPr i="1"/>
          </a:p>
        </p:txBody>
      </p:sp>
      <p:sp>
        <p:nvSpPr>
          <p:cNvPr id="238" name="Google Shape;238;p33"/>
          <p:cNvSpPr txBox="1">
            <a:spLocks noGrp="1"/>
          </p:cNvSpPr>
          <p:nvPr>
            <p:ph type="ctrTitle"/>
          </p:nvPr>
        </p:nvSpPr>
        <p:spPr>
          <a:xfrm>
            <a:off x="225950" y="434050"/>
            <a:ext cx="4182600" cy="8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Deep Dive on the Data Cleaning &amp; Transformation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Developed multiple data frames to continue to 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extract needed key information into the correct format</a:t>
            </a:r>
            <a:endParaRPr sz="1200"/>
          </a:p>
        </p:txBody>
      </p:sp>
      <p:pic>
        <p:nvPicPr>
          <p:cNvPr id="239" name="Google Shape;239;p33" descr="Piece of duct tape sticking a note to the slide"/>
          <p:cNvPicPr preferRelativeResize="0"/>
          <p:nvPr/>
        </p:nvPicPr>
        <p:blipFill rotWithShape="1">
          <a:blip r:embed="rId4">
            <a:alphaModFix/>
          </a:blip>
          <a:srcRect l="9244" t="5926" r="2118" b="10011"/>
          <a:stretch/>
        </p:blipFill>
        <p:spPr>
          <a:xfrm rot="154828">
            <a:off x="6430054" y="712348"/>
            <a:ext cx="1457492" cy="5177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86E8"/>
        </a:solidFill>
        <a:effectLst/>
      </p:bgPr>
    </p:bg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4"/>
          <p:cNvSpPr txBox="1">
            <a:spLocks noGrp="1"/>
          </p:cNvSpPr>
          <p:nvPr>
            <p:ph type="ctrTitle"/>
          </p:nvPr>
        </p:nvSpPr>
        <p:spPr>
          <a:xfrm>
            <a:off x="225950" y="434050"/>
            <a:ext cx="6780900" cy="80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Deep Dive on the Data Cleaning &amp; Transformation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Developed multiple data frames to continue to 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extract needed key information into the correct format</a:t>
            </a:r>
            <a:endParaRPr sz="1200"/>
          </a:p>
        </p:txBody>
      </p:sp>
      <p:sp>
        <p:nvSpPr>
          <p:cNvPr id="245" name="Google Shape;245;p34"/>
          <p:cNvSpPr txBox="1">
            <a:spLocks noGrp="1"/>
          </p:cNvSpPr>
          <p:nvPr>
            <p:ph type="subTitle" idx="1"/>
          </p:nvPr>
        </p:nvSpPr>
        <p:spPr>
          <a:xfrm>
            <a:off x="5854250" y="132050"/>
            <a:ext cx="2902200" cy="36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Deeper Dive into the Data</a:t>
            </a:r>
            <a:endParaRPr/>
          </a:p>
        </p:txBody>
      </p:sp>
      <p:sp>
        <p:nvSpPr>
          <p:cNvPr id="246" name="Google Shape;246;p34"/>
          <p:cNvSpPr txBox="1">
            <a:spLocks noGrp="1"/>
          </p:cNvSpPr>
          <p:nvPr>
            <p:ph type="subTitle" idx="1"/>
          </p:nvPr>
        </p:nvSpPr>
        <p:spPr>
          <a:xfrm>
            <a:off x="1699925" y="2072275"/>
            <a:ext cx="3208200" cy="1202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Recoded 3 columns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Size, 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Revenue,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&amp; Easy Apply </a:t>
            </a:r>
            <a:endParaRPr/>
          </a:p>
        </p:txBody>
      </p:sp>
      <p:pic>
        <p:nvPicPr>
          <p:cNvPr id="247" name="Google Shape;24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89750" y="2134200"/>
            <a:ext cx="4229326" cy="17498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34" descr="Piece of duct tape sticking a note to the slide"/>
          <p:cNvPicPr preferRelativeResize="0"/>
          <p:nvPr/>
        </p:nvPicPr>
        <p:blipFill rotWithShape="1">
          <a:blip r:embed="rId4">
            <a:alphaModFix/>
          </a:blip>
          <a:srcRect l="9244" t="5926" r="2118" b="10011"/>
          <a:stretch/>
        </p:blipFill>
        <p:spPr>
          <a:xfrm rot="154828">
            <a:off x="5477112" y="1548501"/>
            <a:ext cx="2072000" cy="73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AA84F"/>
        </a:solidFill>
        <a:effectLst/>
      </p:bgPr>
    </p:bg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5"/>
          <p:cNvSpPr txBox="1"/>
          <p:nvPr/>
        </p:nvSpPr>
        <p:spPr>
          <a:xfrm>
            <a:off x="262700" y="562900"/>
            <a:ext cx="8806200" cy="25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 b="1">
                <a:solidFill>
                  <a:schemeClr val="lt1"/>
                </a:solidFill>
              </a:rPr>
              <a:t>Phase #2</a:t>
            </a:r>
            <a:endParaRPr sz="3300" b="1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 b="1">
                <a:solidFill>
                  <a:schemeClr val="lt1"/>
                </a:solidFill>
              </a:rPr>
              <a:t>Database Prep for ML and Visuals</a:t>
            </a:r>
            <a:endParaRPr sz="3300" b="1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300" b="1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300" b="1">
              <a:solidFill>
                <a:schemeClr val="lt1"/>
              </a:solidFill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unito"/>
              <a:buChar char="-"/>
            </a:pPr>
            <a:endParaRPr sz="2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AA84F"/>
        </a:solidFill>
        <a:effectLst/>
      </p:bgPr>
    </p:bg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6"/>
          <p:cNvSpPr txBox="1">
            <a:spLocks noGrp="1"/>
          </p:cNvSpPr>
          <p:nvPr>
            <p:ph type="subTitle" idx="1"/>
          </p:nvPr>
        </p:nvSpPr>
        <p:spPr>
          <a:xfrm>
            <a:off x="2655975" y="55850"/>
            <a:ext cx="6024300" cy="36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Database work THE ERD - Entity Relationship Diagram</a:t>
            </a:r>
            <a:r>
              <a:rPr lang="en">
                <a:solidFill>
                  <a:schemeClr val="lt1"/>
                </a:solidFill>
              </a:rPr>
              <a:t> 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259" name="Google Shape;25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8375" y="544300"/>
            <a:ext cx="7797650" cy="416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AA84F"/>
        </a:solidFill>
        <a:effectLst/>
      </p:bgPr>
    </p:bg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7"/>
          <p:cNvSpPr txBox="1">
            <a:spLocks noGrp="1"/>
          </p:cNvSpPr>
          <p:nvPr>
            <p:ph type="subTitle" idx="1"/>
          </p:nvPr>
        </p:nvSpPr>
        <p:spPr>
          <a:xfrm>
            <a:off x="2655975" y="55850"/>
            <a:ext cx="6024300" cy="36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Database work -A join using Database Language SQL  </a:t>
            </a:r>
            <a:r>
              <a:rPr lang="en">
                <a:solidFill>
                  <a:schemeClr val="lt1"/>
                </a:solidFill>
              </a:rPr>
              <a:t> 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265" name="Google Shape;26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29400" y="590325"/>
            <a:ext cx="2902201" cy="20025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266" y="2686250"/>
            <a:ext cx="1578634" cy="176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54474" y="605500"/>
            <a:ext cx="2872602" cy="176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39825" y="2437950"/>
            <a:ext cx="2105701" cy="22588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3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2400" y="590323"/>
            <a:ext cx="2716301" cy="15553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3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55500" y="2316675"/>
            <a:ext cx="2200475" cy="155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8"/>
          <p:cNvSpPr txBox="1"/>
          <p:nvPr/>
        </p:nvSpPr>
        <p:spPr>
          <a:xfrm>
            <a:off x="275200" y="767625"/>
            <a:ext cx="8531100" cy="31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 b="1">
                <a:solidFill>
                  <a:schemeClr val="lt1"/>
                </a:solidFill>
              </a:rPr>
              <a:t>Phase #3</a:t>
            </a:r>
            <a:endParaRPr sz="3300" b="1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Machine Learning -1  PCA K-means </a:t>
            </a:r>
            <a:endParaRPr sz="3200"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300" b="1">
              <a:solidFill>
                <a:schemeClr val="lt1"/>
              </a:solidFill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unito"/>
              <a:buChar char="-"/>
            </a:pPr>
            <a:r>
              <a:rPr lang="en" sz="1700" b="1">
                <a:solidFill>
                  <a:schemeClr val="lt1"/>
                </a:solidFill>
              </a:rPr>
              <a:t>Predicting the classes</a:t>
            </a:r>
            <a:endParaRPr sz="1700" b="1">
              <a:solidFill>
                <a:schemeClr val="lt1"/>
              </a:solidFill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unito"/>
              <a:buChar char="-"/>
            </a:pPr>
            <a:r>
              <a:rPr lang="en" sz="1700" b="1">
                <a:solidFill>
                  <a:schemeClr val="lt1"/>
                </a:solidFill>
              </a:rPr>
              <a:t>Find relation between Company Rating,Means Salary and Years Founded</a:t>
            </a:r>
            <a:endParaRPr sz="2000">
              <a:solidFill>
                <a:schemeClr val="lt1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</a:rPr>
              <a:t> </a:t>
            </a:r>
            <a:endParaRPr sz="2000">
              <a:solidFill>
                <a:schemeClr val="lt1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2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9"/>
          <p:cNvSpPr txBox="1">
            <a:spLocks noGrp="1"/>
          </p:cNvSpPr>
          <p:nvPr>
            <p:ph type="ctrTitle"/>
          </p:nvPr>
        </p:nvSpPr>
        <p:spPr>
          <a:xfrm>
            <a:off x="2448150" y="497875"/>
            <a:ext cx="6331500" cy="120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3200"/>
              <a:t>Machine Learning </a:t>
            </a:r>
            <a:endParaRPr sz="3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 PCA K-means </a:t>
            </a:r>
            <a:endParaRPr sz="3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endParaRPr sz="17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endParaRPr sz="17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1" name="Google Shape;28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4000" y="2077425"/>
            <a:ext cx="1569168" cy="211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81250" y="2045000"/>
            <a:ext cx="2903348" cy="211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20000" y="2197401"/>
            <a:ext cx="3080429" cy="1951650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39"/>
          <p:cNvSpPr txBox="1"/>
          <p:nvPr/>
        </p:nvSpPr>
        <p:spPr>
          <a:xfrm>
            <a:off x="447988" y="4194100"/>
            <a:ext cx="14412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Scale the Datasets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5" name="Google Shape;285;p39"/>
          <p:cNvSpPr txBox="1"/>
          <p:nvPr/>
        </p:nvSpPr>
        <p:spPr>
          <a:xfrm>
            <a:off x="3212325" y="4194100"/>
            <a:ext cx="1441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Transform 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6" name="Google Shape;286;p39"/>
          <p:cNvSpPr txBox="1"/>
          <p:nvPr/>
        </p:nvSpPr>
        <p:spPr>
          <a:xfrm>
            <a:off x="6228363" y="4149050"/>
            <a:ext cx="2063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Find the K means 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0"/>
          <p:cNvSpPr txBox="1">
            <a:spLocks noGrp="1"/>
          </p:cNvSpPr>
          <p:nvPr>
            <p:ph type="ctrTitle"/>
          </p:nvPr>
        </p:nvSpPr>
        <p:spPr>
          <a:xfrm>
            <a:off x="2448150" y="497875"/>
            <a:ext cx="6331500" cy="120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3200"/>
              <a:t>Machine Learning </a:t>
            </a:r>
            <a:endParaRPr sz="3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 PCA K-means </a:t>
            </a:r>
            <a:endParaRPr sz="3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endParaRPr sz="17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endParaRPr sz="17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2" name="Google Shape;292;p40"/>
          <p:cNvPicPr preferRelativeResize="0"/>
          <p:nvPr/>
        </p:nvPicPr>
        <p:blipFill rotWithShape="1">
          <a:blip r:embed="rId3">
            <a:alphaModFix/>
          </a:blip>
          <a:srcRect l="7471" r="18988" b="1254"/>
          <a:stretch/>
        </p:blipFill>
        <p:spPr>
          <a:xfrm>
            <a:off x="646650" y="1768850"/>
            <a:ext cx="3788500" cy="2219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94150" y="1719500"/>
            <a:ext cx="4103750" cy="2538050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40"/>
          <p:cNvSpPr txBox="1"/>
          <p:nvPr/>
        </p:nvSpPr>
        <p:spPr>
          <a:xfrm>
            <a:off x="4478100" y="4206375"/>
            <a:ext cx="38811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3D graph shows better relationship between cluster and features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1"/>
          <p:cNvSpPr txBox="1">
            <a:spLocks noGrp="1"/>
          </p:cNvSpPr>
          <p:nvPr>
            <p:ph type="ctrTitle"/>
          </p:nvPr>
        </p:nvSpPr>
        <p:spPr>
          <a:xfrm>
            <a:off x="2448150" y="497875"/>
            <a:ext cx="6331500" cy="120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3200"/>
              <a:t>Machine Learning </a:t>
            </a:r>
            <a:endParaRPr sz="3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 PCA K-means </a:t>
            </a:r>
            <a:endParaRPr sz="3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endParaRPr sz="17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endParaRPr sz="17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0" name="Google Shape;30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97900" y="1848275"/>
            <a:ext cx="5192426" cy="2816100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41"/>
          <p:cNvSpPr txBox="1"/>
          <p:nvPr/>
        </p:nvSpPr>
        <p:spPr>
          <a:xfrm>
            <a:off x="477975" y="1276950"/>
            <a:ext cx="1954800" cy="27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Conclusion: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In general,two classes company pays higher.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One is start ups and the second one is 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Higher rating company would not guarantee a higher pay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2" name="Google Shape;302;p41"/>
          <p:cNvSpPr txBox="1"/>
          <p:nvPr/>
        </p:nvSpPr>
        <p:spPr>
          <a:xfrm>
            <a:off x="477975" y="2556175"/>
            <a:ext cx="19548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3" name="Google Shape;303;p41"/>
          <p:cNvSpPr txBox="1"/>
          <p:nvPr/>
        </p:nvSpPr>
        <p:spPr>
          <a:xfrm>
            <a:off x="495750" y="3966425"/>
            <a:ext cx="18762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The results are inconsistent 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salary distribution varies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5"/>
          <p:cNvSpPr txBox="1">
            <a:spLocks noGrp="1"/>
          </p:cNvSpPr>
          <p:nvPr>
            <p:ph type="ctrTitle"/>
          </p:nvPr>
        </p:nvSpPr>
        <p:spPr>
          <a:xfrm>
            <a:off x="668225" y="788900"/>
            <a:ext cx="8050800" cy="1175400"/>
          </a:xfrm>
          <a:prstGeom prst="rect">
            <a:avLst/>
          </a:prstGeom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latin typeface="Arial"/>
                <a:ea typeface="Arial"/>
                <a:cs typeface="Arial"/>
                <a:sym typeface="Arial"/>
              </a:rPr>
              <a:t>Overview</a:t>
            </a:r>
            <a:endParaRPr sz="33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250" b="0">
                <a:latin typeface="Arial"/>
                <a:ea typeface="Arial"/>
                <a:cs typeface="Arial"/>
                <a:sym typeface="Arial"/>
              </a:rPr>
              <a:t>Amidst the pandemic many people lost their jobs, with this dataset it is possible to hone the job search so that more people in need can find employment.</a:t>
            </a:r>
            <a:endParaRPr sz="42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300"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300"/>
          </a:p>
        </p:txBody>
      </p:sp>
      <p:sp>
        <p:nvSpPr>
          <p:cNvPr id="88" name="Google Shape;88;p15"/>
          <p:cNvSpPr txBox="1">
            <a:spLocks noGrp="1"/>
          </p:cNvSpPr>
          <p:nvPr>
            <p:ph type="subTitle" idx="1"/>
          </p:nvPr>
        </p:nvSpPr>
        <p:spPr>
          <a:xfrm>
            <a:off x="668225" y="2003950"/>
            <a:ext cx="7965900" cy="1829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 b="1">
                <a:latin typeface="Arial"/>
                <a:ea typeface="Arial"/>
                <a:cs typeface="Arial"/>
                <a:sym typeface="Arial"/>
              </a:rPr>
              <a:t>Purpose</a:t>
            </a:r>
            <a:endParaRPr sz="3300" b="1">
              <a:latin typeface="Arial"/>
              <a:ea typeface="Arial"/>
              <a:cs typeface="Arial"/>
              <a:sym typeface="Arial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-"/>
            </a:pPr>
            <a:r>
              <a:rPr lang="en" sz="2000">
                <a:latin typeface="Arial"/>
                <a:ea typeface="Arial"/>
                <a:cs typeface="Arial"/>
                <a:sym typeface="Arial"/>
              </a:rPr>
              <a:t>Analyze 2000 job listing for data analyst positions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marL="457200" lvl="0" indent="-4000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Char char="-"/>
            </a:pPr>
            <a:r>
              <a:rPr lang="en" sz="2000">
                <a:latin typeface="Arial"/>
                <a:ea typeface="Arial"/>
                <a:cs typeface="Arial"/>
                <a:sym typeface="Arial"/>
              </a:rPr>
              <a:t>Provide a machine learning tool for personal use</a:t>
            </a:r>
            <a:r>
              <a:rPr lang="en" sz="2000">
                <a:latin typeface="Nunito"/>
                <a:ea typeface="Nunito"/>
                <a:cs typeface="Nunito"/>
                <a:sym typeface="Nunito"/>
              </a:rPr>
              <a:t> </a:t>
            </a:r>
            <a:endParaRPr sz="1200" u="sng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15"/>
          <p:cNvSpPr txBox="1">
            <a:spLocks noGrp="1"/>
          </p:cNvSpPr>
          <p:nvPr>
            <p:ph type="subTitle" idx="1"/>
          </p:nvPr>
        </p:nvSpPr>
        <p:spPr>
          <a:xfrm>
            <a:off x="7018250" y="4329900"/>
            <a:ext cx="1700700" cy="48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November,  2021</a:t>
            </a:r>
            <a:endParaRPr sz="1000" b="1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2"/>
          <p:cNvSpPr txBox="1">
            <a:spLocks noGrp="1"/>
          </p:cNvSpPr>
          <p:nvPr>
            <p:ph type="ctrTitle"/>
          </p:nvPr>
        </p:nvSpPr>
        <p:spPr>
          <a:xfrm>
            <a:off x="2448150" y="497875"/>
            <a:ext cx="6331500" cy="120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3200"/>
              <a:t>Machine Learning -2</a:t>
            </a:r>
            <a:endParaRPr sz="3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 Building the web app</a:t>
            </a:r>
            <a:endParaRPr sz="3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7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Job Application probability Prediction</a:t>
            </a:r>
            <a:endParaRPr sz="3500"/>
          </a:p>
        </p:txBody>
      </p:sp>
      <p:pic>
        <p:nvPicPr>
          <p:cNvPr id="309" name="Google Shape;30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8149" y="2112200"/>
            <a:ext cx="5193725" cy="2544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3"/>
          <p:cNvSpPr txBox="1">
            <a:spLocks noGrp="1"/>
          </p:cNvSpPr>
          <p:nvPr>
            <p:ph type="ctrTitle"/>
          </p:nvPr>
        </p:nvSpPr>
        <p:spPr>
          <a:xfrm>
            <a:off x="2448150" y="497875"/>
            <a:ext cx="6331500" cy="120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3200"/>
              <a:t>Machine Learning</a:t>
            </a:r>
            <a:endParaRPr sz="3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Data Preprocessing</a:t>
            </a:r>
            <a:endParaRPr sz="32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7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Job Application probability Prediction</a:t>
            </a:r>
            <a:endParaRPr sz="3500"/>
          </a:p>
        </p:txBody>
      </p:sp>
      <p:sp>
        <p:nvSpPr>
          <p:cNvPr id="315" name="Google Shape;315;p43"/>
          <p:cNvSpPr txBox="1">
            <a:spLocks noGrp="1"/>
          </p:cNvSpPr>
          <p:nvPr>
            <p:ph type="subTitle" idx="1"/>
          </p:nvPr>
        </p:nvSpPr>
        <p:spPr>
          <a:xfrm>
            <a:off x="2448150" y="2637925"/>
            <a:ext cx="6331500" cy="204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Features are : Size,Type_of_ownership , Sector, Revenue,Rating</a:t>
            </a:r>
            <a:endParaRPr sz="14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Target  :Easy_Apply  </a:t>
            </a:r>
            <a:endParaRPr sz="14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There was an </a:t>
            </a:r>
            <a:r>
              <a:rPr lang="en" sz="14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imbalance on the Easy_Apply column</a:t>
            </a:r>
            <a:r>
              <a:rPr lang="en"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.This bias in the training dataset can influence machine learning algorithms. so there was an </a:t>
            </a:r>
            <a:r>
              <a:rPr lang="en" sz="14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Oversampling performed</a:t>
            </a:r>
            <a:r>
              <a:rPr lang="en"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4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endParaRPr sz="1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6" name="Google Shape;316;p43"/>
          <p:cNvGrpSpPr/>
          <p:nvPr/>
        </p:nvGrpSpPr>
        <p:grpSpPr>
          <a:xfrm>
            <a:off x="325779" y="869250"/>
            <a:ext cx="1730235" cy="1522648"/>
            <a:chOff x="249575" y="677022"/>
            <a:chExt cx="2021539" cy="1779003"/>
          </a:xfrm>
        </p:grpSpPr>
        <p:pic>
          <p:nvPicPr>
            <p:cNvPr id="317" name="Google Shape;317;p4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49575" y="1077225"/>
              <a:ext cx="2021475" cy="1378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8" name="Google Shape;318;p43"/>
            <p:cNvSpPr txBox="1"/>
            <p:nvPr/>
          </p:nvSpPr>
          <p:spPr>
            <a:xfrm>
              <a:off x="309714" y="677022"/>
              <a:ext cx="1961400" cy="46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Lato"/>
                  <a:ea typeface="Lato"/>
                  <a:cs typeface="Lato"/>
                  <a:sym typeface="Lato"/>
                </a:rPr>
                <a:t>Imbalanced data</a:t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319" name="Google Shape;319;p43"/>
          <p:cNvGrpSpPr/>
          <p:nvPr/>
        </p:nvGrpSpPr>
        <p:grpSpPr>
          <a:xfrm>
            <a:off x="458127" y="2898746"/>
            <a:ext cx="1438819" cy="1680301"/>
            <a:chOff x="381913" y="2667750"/>
            <a:chExt cx="1756800" cy="2051649"/>
          </a:xfrm>
        </p:grpSpPr>
        <p:pic>
          <p:nvPicPr>
            <p:cNvPr id="320" name="Google Shape;320;p4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81913" y="2999724"/>
              <a:ext cx="1692075" cy="17196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1" name="Google Shape;321;p43"/>
            <p:cNvSpPr txBox="1"/>
            <p:nvPr/>
          </p:nvSpPr>
          <p:spPr>
            <a:xfrm>
              <a:off x="498013" y="2667750"/>
              <a:ext cx="1640700" cy="48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Lato"/>
                  <a:ea typeface="Lato"/>
                  <a:cs typeface="Lato"/>
                  <a:sym typeface="Lato"/>
                </a:rPr>
                <a:t>Oversampling</a:t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4"/>
          <p:cNvSpPr txBox="1">
            <a:spLocks noGrp="1"/>
          </p:cNvSpPr>
          <p:nvPr>
            <p:ph type="ctrTitle"/>
          </p:nvPr>
        </p:nvSpPr>
        <p:spPr>
          <a:xfrm>
            <a:off x="2448150" y="497875"/>
            <a:ext cx="6331500" cy="120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3200"/>
              <a:t>Machine Learning</a:t>
            </a:r>
            <a:endParaRPr sz="3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Model Selection</a:t>
            </a:r>
            <a:endParaRPr sz="32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Job Application probability Prediction</a:t>
            </a:r>
            <a:endParaRPr sz="3500"/>
          </a:p>
        </p:txBody>
      </p:sp>
      <p:sp>
        <p:nvSpPr>
          <p:cNvPr id="327" name="Google Shape;327;p44"/>
          <p:cNvSpPr txBox="1">
            <a:spLocks noGrp="1"/>
          </p:cNvSpPr>
          <p:nvPr>
            <p:ph type="subTitle" idx="1"/>
          </p:nvPr>
        </p:nvSpPr>
        <p:spPr>
          <a:xfrm>
            <a:off x="2031300" y="2467550"/>
            <a:ext cx="6331500" cy="282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Model selection and results</a:t>
            </a:r>
            <a:endParaRPr sz="1200" b="1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en" sz="13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Logistic regression model accuracy:</a:t>
            </a:r>
            <a:r>
              <a:rPr lang="en" sz="13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0.772</a:t>
            </a:r>
            <a:endParaRPr sz="13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	Neural Network Model</a:t>
            </a:r>
            <a:endParaRPr sz="13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	loss: 0.9332 - accuracy: 0.8767  </a:t>
            </a:r>
            <a:r>
              <a:rPr lang="en" sz="13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Higher loss</a:t>
            </a:r>
            <a:endParaRPr sz="1300" b="1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	RandomForest Learning</a:t>
            </a:r>
            <a:endParaRPr sz="1300" b="1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	accuracy: 0.95 </a:t>
            </a:r>
            <a:r>
              <a:rPr lang="en" sz="13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Highest accuracy</a:t>
            </a:r>
            <a:endParaRPr sz="1300" b="1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	Decision Tree</a:t>
            </a:r>
            <a:endParaRPr sz="1300" b="1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	0.94 </a:t>
            </a:r>
            <a:endParaRPr sz="13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45"/>
          <p:cNvSpPr txBox="1">
            <a:spLocks noGrp="1"/>
          </p:cNvSpPr>
          <p:nvPr>
            <p:ph type="ctrTitle"/>
          </p:nvPr>
        </p:nvSpPr>
        <p:spPr>
          <a:xfrm>
            <a:off x="2448150" y="497875"/>
            <a:ext cx="6331500" cy="120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3200"/>
              <a:t>Machine Learning</a:t>
            </a:r>
            <a:endParaRPr sz="3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Using Decision Tree</a:t>
            </a:r>
            <a:endParaRPr sz="32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Job Application probability Prediction</a:t>
            </a:r>
            <a:endParaRPr sz="3500"/>
          </a:p>
        </p:txBody>
      </p:sp>
      <p:sp>
        <p:nvSpPr>
          <p:cNvPr id="333" name="Google Shape;333;p45"/>
          <p:cNvSpPr txBox="1">
            <a:spLocks noGrp="1"/>
          </p:cNvSpPr>
          <p:nvPr>
            <p:ph type="subTitle" idx="1"/>
          </p:nvPr>
        </p:nvSpPr>
        <p:spPr>
          <a:xfrm>
            <a:off x="2448150" y="1808700"/>
            <a:ext cx="6331500" cy="282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The trained model with the highest accuracy score is </a:t>
            </a:r>
            <a:r>
              <a:rPr lang="en" sz="11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Random forest Learning, </a:t>
            </a:r>
            <a:r>
              <a:rPr lang="en"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however Decision Tree will be our final choice. Because a decision tree combines some decisions, whereas a </a:t>
            </a:r>
            <a:r>
              <a:rPr lang="en" sz="11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random forest combines several decision trees</a:t>
            </a:r>
            <a:r>
              <a:rPr lang="en"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. The random forest model needs rigorous training, it is a longer process, yet slow. Whereas, </a:t>
            </a:r>
            <a:r>
              <a:rPr lang="en" sz="1100" b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 decision tree is fast and operates easily on large data sets</a:t>
            </a:r>
            <a:r>
              <a:rPr lang="en"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1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" name="Google Shape;338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92650" y="527100"/>
            <a:ext cx="4979251" cy="4176575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46"/>
          <p:cNvSpPr txBox="1"/>
          <p:nvPr/>
        </p:nvSpPr>
        <p:spPr>
          <a:xfrm>
            <a:off x="-52925" y="1722975"/>
            <a:ext cx="2779500" cy="22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 Decision Tree</a:t>
            </a:r>
            <a:endParaRPr sz="3200"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Confusion Matrix</a:t>
            </a:r>
            <a:endParaRPr sz="1800"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500"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40" name="Google Shape;340;p46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47"/>
          <p:cNvSpPr/>
          <p:nvPr/>
        </p:nvSpPr>
        <p:spPr>
          <a:xfrm>
            <a:off x="1764575" y="3839675"/>
            <a:ext cx="1351200" cy="5364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35353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p47"/>
          <p:cNvSpPr txBox="1">
            <a:spLocks noGrp="1"/>
          </p:cNvSpPr>
          <p:nvPr>
            <p:ph type="title"/>
          </p:nvPr>
        </p:nvSpPr>
        <p:spPr>
          <a:xfrm>
            <a:off x="481875" y="58925"/>
            <a:ext cx="3443400" cy="59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0" u="sng">
                <a:solidFill>
                  <a:schemeClr val="dk2"/>
                </a:solidFill>
              </a:rPr>
              <a:t>How to deploy ML using Flask</a:t>
            </a:r>
            <a:endParaRPr sz="1800" b="0" u="sng">
              <a:solidFill>
                <a:schemeClr val="dk2"/>
              </a:solidFill>
            </a:endParaRPr>
          </a:p>
        </p:txBody>
      </p:sp>
      <p:pic>
        <p:nvPicPr>
          <p:cNvPr id="347" name="Google Shape;347;p47"/>
          <p:cNvPicPr preferRelativeResize="0"/>
          <p:nvPr/>
        </p:nvPicPr>
        <p:blipFill rotWithShape="1">
          <a:blip r:embed="rId3">
            <a:alphaModFix/>
          </a:blip>
          <a:srcRect r="39660"/>
          <a:stretch/>
        </p:blipFill>
        <p:spPr>
          <a:xfrm>
            <a:off x="4665825" y="132050"/>
            <a:ext cx="4327623" cy="48690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8" name="Google Shape;348;p47"/>
          <p:cNvGrpSpPr/>
          <p:nvPr/>
        </p:nvGrpSpPr>
        <p:grpSpPr>
          <a:xfrm>
            <a:off x="6781388" y="2464035"/>
            <a:ext cx="2212050" cy="2537076"/>
            <a:chOff x="6803275" y="395363"/>
            <a:chExt cx="2212050" cy="2537076"/>
          </a:xfrm>
        </p:grpSpPr>
        <p:pic>
          <p:nvPicPr>
            <p:cNvPr id="349" name="Google Shape;349;p4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0" name="Google Shape;350;p47" descr="Piece of duct tape sticking a note to the slide"/>
            <p:cNvPicPr preferRelativeResize="0"/>
            <p:nvPr/>
          </p:nvPicPr>
          <p:blipFill rotWithShape="1">
            <a:blip r:embed="rId5">
              <a:alphaModFix/>
            </a:blip>
            <a:srcRect l="9244" t="5926" r="2118" b="10011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1" name="Google Shape;351;p47"/>
            <p:cNvSpPr txBox="1"/>
            <p:nvPr/>
          </p:nvSpPr>
          <p:spPr>
            <a:xfrm>
              <a:off x="6944800" y="6842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ML Prep starts by ASKING: 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marL="0" lvl="0" indent="0" algn="l" rtl="0">
                <a:spcBef>
                  <a:spcPts val="80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What are we predicting? 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marL="0" lvl="0" indent="0" algn="l" rtl="0">
                <a:spcBef>
                  <a:spcPts val="80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What will be our predictor? 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marL="0" lvl="0" indent="0" algn="l" rtl="0">
                <a:spcBef>
                  <a:spcPts val="80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What are our features? 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marL="0" lvl="0" indent="0" algn="l" rtl="0">
                <a:spcBef>
                  <a:spcPts val="800"/>
                </a:spcBef>
                <a:spcAft>
                  <a:spcPts val="0"/>
                </a:spcAft>
                <a:buNone/>
              </a:pP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marL="0" lvl="0" indent="0" algn="l" rtl="0">
                <a:spcBef>
                  <a:spcPts val="800"/>
                </a:spcBef>
                <a:spcAft>
                  <a:spcPts val="0"/>
                </a:spcAft>
                <a:buNone/>
              </a:pP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marL="0" lvl="0" indent="0" algn="l" rtl="0">
                <a:spcBef>
                  <a:spcPts val="800"/>
                </a:spcBef>
                <a:spcAft>
                  <a:spcPts val="800"/>
                </a:spcAft>
                <a:buNone/>
              </a:pP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sp>
        <p:nvSpPr>
          <p:cNvPr id="352" name="Google Shape;352;p47"/>
          <p:cNvSpPr txBox="1"/>
          <p:nvPr/>
        </p:nvSpPr>
        <p:spPr>
          <a:xfrm>
            <a:off x="1877225" y="3848950"/>
            <a:ext cx="1167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Decision Tree Model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353" name="Google Shape;353;p47"/>
          <p:cNvGrpSpPr/>
          <p:nvPr/>
        </p:nvGrpSpPr>
        <p:grpSpPr>
          <a:xfrm>
            <a:off x="1764575" y="2606150"/>
            <a:ext cx="1401450" cy="536400"/>
            <a:chOff x="2181100" y="2256700"/>
            <a:chExt cx="1401450" cy="536400"/>
          </a:xfrm>
        </p:grpSpPr>
        <p:sp>
          <p:nvSpPr>
            <p:cNvPr id="354" name="Google Shape;354;p47"/>
            <p:cNvSpPr/>
            <p:nvPr/>
          </p:nvSpPr>
          <p:spPr>
            <a:xfrm>
              <a:off x="2181100" y="2256700"/>
              <a:ext cx="1351200" cy="5364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rgbClr val="35353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47"/>
            <p:cNvSpPr txBox="1"/>
            <p:nvPr/>
          </p:nvSpPr>
          <p:spPr>
            <a:xfrm>
              <a:off x="2328250" y="2324800"/>
              <a:ext cx="1254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Lato"/>
                  <a:ea typeface="Lato"/>
                  <a:cs typeface="Lato"/>
                  <a:sym typeface="Lato"/>
                </a:rPr>
                <a:t>Flask Server</a:t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356" name="Google Shape;356;p47"/>
          <p:cNvGrpSpPr/>
          <p:nvPr/>
        </p:nvGrpSpPr>
        <p:grpSpPr>
          <a:xfrm>
            <a:off x="1764575" y="1372625"/>
            <a:ext cx="1351200" cy="536400"/>
            <a:chOff x="2181100" y="1023175"/>
            <a:chExt cx="1351200" cy="536400"/>
          </a:xfrm>
        </p:grpSpPr>
        <p:sp>
          <p:nvSpPr>
            <p:cNvPr id="357" name="Google Shape;357;p47"/>
            <p:cNvSpPr/>
            <p:nvPr/>
          </p:nvSpPr>
          <p:spPr>
            <a:xfrm>
              <a:off x="2181100" y="1023175"/>
              <a:ext cx="1351200" cy="5364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rgbClr val="35353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47"/>
            <p:cNvSpPr txBox="1"/>
            <p:nvPr/>
          </p:nvSpPr>
          <p:spPr>
            <a:xfrm>
              <a:off x="2328250" y="1091275"/>
              <a:ext cx="10569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Lato"/>
                  <a:ea typeface="Lato"/>
                  <a:cs typeface="Lato"/>
                  <a:sym typeface="Lato"/>
                </a:rPr>
                <a:t>Web Page</a:t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359" name="Google Shape;359;p47"/>
          <p:cNvSpPr/>
          <p:nvPr/>
        </p:nvSpPr>
        <p:spPr>
          <a:xfrm>
            <a:off x="2099475" y="738625"/>
            <a:ext cx="208200" cy="5997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47"/>
          <p:cNvSpPr/>
          <p:nvPr/>
        </p:nvSpPr>
        <p:spPr>
          <a:xfrm>
            <a:off x="2099475" y="1991788"/>
            <a:ext cx="208200" cy="5997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p47"/>
          <p:cNvSpPr txBox="1"/>
          <p:nvPr/>
        </p:nvSpPr>
        <p:spPr>
          <a:xfrm>
            <a:off x="498425" y="1839400"/>
            <a:ext cx="1294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2.   Send query to Flask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62" name="Google Shape;362;p47"/>
          <p:cNvSpPr/>
          <p:nvPr/>
        </p:nvSpPr>
        <p:spPr>
          <a:xfrm>
            <a:off x="2099475" y="3233400"/>
            <a:ext cx="208200" cy="5997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p47"/>
          <p:cNvSpPr txBox="1"/>
          <p:nvPr/>
        </p:nvSpPr>
        <p:spPr>
          <a:xfrm>
            <a:off x="618525" y="3066350"/>
            <a:ext cx="10965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ato"/>
                <a:ea typeface="Lato"/>
                <a:cs typeface="Lato"/>
                <a:sym typeface="Lato"/>
              </a:rPr>
              <a:t>3.  Send request to predict based on TEXT INPUT</a:t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64" name="Google Shape;364;p47"/>
          <p:cNvSpPr/>
          <p:nvPr/>
        </p:nvSpPr>
        <p:spPr>
          <a:xfrm>
            <a:off x="2534950" y="3199950"/>
            <a:ext cx="208200" cy="599700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p47"/>
          <p:cNvSpPr/>
          <p:nvPr/>
        </p:nvSpPr>
        <p:spPr>
          <a:xfrm>
            <a:off x="2385350" y="1923688"/>
            <a:ext cx="208200" cy="599700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p47"/>
          <p:cNvSpPr txBox="1"/>
          <p:nvPr/>
        </p:nvSpPr>
        <p:spPr>
          <a:xfrm>
            <a:off x="2857900" y="3194125"/>
            <a:ext cx="10674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Lato"/>
                <a:ea typeface="Lato"/>
                <a:cs typeface="Lato"/>
                <a:sym typeface="Lato"/>
              </a:rPr>
              <a:t>4.  Get Predictions</a:t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367" name="Google Shape;367;p47"/>
          <p:cNvGrpSpPr/>
          <p:nvPr/>
        </p:nvGrpSpPr>
        <p:grpSpPr>
          <a:xfrm>
            <a:off x="1764575" y="4376063"/>
            <a:ext cx="1351200" cy="400200"/>
            <a:chOff x="2181100" y="4203700"/>
            <a:chExt cx="1351200" cy="400200"/>
          </a:xfrm>
        </p:grpSpPr>
        <p:sp>
          <p:nvSpPr>
            <p:cNvPr id="368" name="Google Shape;368;p47"/>
            <p:cNvSpPr/>
            <p:nvPr/>
          </p:nvSpPr>
          <p:spPr>
            <a:xfrm>
              <a:off x="2181100" y="4298050"/>
              <a:ext cx="1270800" cy="2115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rgbClr val="35353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47"/>
            <p:cNvSpPr txBox="1"/>
            <p:nvPr/>
          </p:nvSpPr>
          <p:spPr>
            <a:xfrm>
              <a:off x="2181100" y="4203700"/>
              <a:ext cx="13512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1"/>
                  </a:solidFill>
                  <a:latin typeface="Lato"/>
                  <a:ea typeface="Lato"/>
                  <a:cs typeface="Lato"/>
                  <a:sym typeface="Lato"/>
                </a:rPr>
                <a:t>ML pipeline</a:t>
              </a:r>
              <a:endPara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370" name="Google Shape;370;p47"/>
          <p:cNvSpPr txBox="1"/>
          <p:nvPr/>
        </p:nvSpPr>
        <p:spPr>
          <a:xfrm>
            <a:off x="3062475" y="1784500"/>
            <a:ext cx="12306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Lato"/>
                <a:ea typeface="Lato"/>
                <a:cs typeface="Lato"/>
                <a:sym typeface="Lato"/>
              </a:rPr>
              <a:t>4.   Send the predicted label to the webpage</a:t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71" name="Google Shape;371;p47"/>
          <p:cNvSpPr txBox="1">
            <a:spLocks noGrp="1"/>
          </p:cNvSpPr>
          <p:nvPr>
            <p:ph type="subTitle" idx="1"/>
          </p:nvPr>
        </p:nvSpPr>
        <p:spPr>
          <a:xfrm>
            <a:off x="6781400" y="132050"/>
            <a:ext cx="2300700" cy="36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Preparing for Machine Learning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48"/>
          <p:cNvSpPr txBox="1"/>
          <p:nvPr/>
        </p:nvSpPr>
        <p:spPr>
          <a:xfrm>
            <a:off x="678300" y="928950"/>
            <a:ext cx="3893700" cy="328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2200" b="1">
                <a:solidFill>
                  <a:schemeClr val="lt1"/>
                </a:solidFill>
              </a:rPr>
              <a:t>Steps to build an ML web app</a:t>
            </a:r>
            <a:endParaRPr sz="2200" b="1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lt1"/>
              </a:solidFill>
            </a:endParaRPr>
          </a:p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AutoNum type="arabicPeriod"/>
            </a:pPr>
            <a:r>
              <a:rPr lang="en" sz="1700">
                <a:solidFill>
                  <a:schemeClr val="lt1"/>
                </a:solidFill>
              </a:rPr>
              <a:t>Train our model </a:t>
            </a:r>
            <a:endParaRPr sz="1700">
              <a:solidFill>
                <a:schemeClr val="lt1"/>
              </a:solidFill>
            </a:endParaRPr>
          </a:p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AutoNum type="arabicPeriod"/>
            </a:pPr>
            <a:r>
              <a:rPr lang="en" sz="1700">
                <a:solidFill>
                  <a:schemeClr val="lt1"/>
                </a:solidFill>
              </a:rPr>
              <a:t>create web app using Flask </a:t>
            </a:r>
            <a:endParaRPr sz="1700">
              <a:solidFill>
                <a:schemeClr val="lt1"/>
              </a:solidFill>
            </a:endParaRPr>
          </a:p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AutoNum type="arabicPeriod"/>
            </a:pPr>
            <a:r>
              <a:rPr lang="en" sz="1700">
                <a:solidFill>
                  <a:schemeClr val="lt1"/>
                </a:solidFill>
              </a:rPr>
              <a:t>commit the code in Github</a:t>
            </a:r>
            <a:endParaRPr sz="1700">
              <a:solidFill>
                <a:schemeClr val="lt1"/>
              </a:solidFill>
            </a:endParaRPr>
          </a:p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AutoNum type="arabicPeriod"/>
            </a:pPr>
            <a:r>
              <a:rPr lang="en" sz="1700">
                <a:solidFill>
                  <a:schemeClr val="lt1"/>
                </a:solidFill>
              </a:rPr>
              <a:t>link the Github to Heroku</a:t>
            </a:r>
            <a:endParaRPr sz="1700">
              <a:solidFill>
                <a:schemeClr val="lt1"/>
              </a:solidFill>
            </a:endParaRPr>
          </a:p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AutoNum type="arabicPeriod"/>
            </a:pPr>
            <a:r>
              <a:rPr lang="en" sz="1700">
                <a:solidFill>
                  <a:schemeClr val="lt1"/>
                </a:solidFill>
              </a:rPr>
              <a:t>Deploy the model</a:t>
            </a:r>
            <a:endParaRPr sz="1700">
              <a:solidFill>
                <a:schemeClr val="lt1"/>
              </a:solidFill>
            </a:endParaRPr>
          </a:p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AutoNum type="arabicPeriod"/>
            </a:pPr>
            <a:r>
              <a:rPr lang="en" sz="1700">
                <a:solidFill>
                  <a:schemeClr val="lt1"/>
                </a:solidFill>
              </a:rPr>
              <a:t>Web app is ready</a:t>
            </a:r>
            <a:endParaRPr sz="17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966"/>
        </a:solidFill>
        <a:effectLst/>
      </p:bgPr>
    </p:bg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49"/>
          <p:cNvSpPr txBox="1">
            <a:spLocks noGrp="1"/>
          </p:cNvSpPr>
          <p:nvPr>
            <p:ph type="ctrTitle"/>
          </p:nvPr>
        </p:nvSpPr>
        <p:spPr>
          <a:xfrm>
            <a:off x="3788275" y="630225"/>
            <a:ext cx="4933500" cy="184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Choropleth Map - Interactive </a:t>
            </a:r>
            <a:endParaRPr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" name="Google Shape;382;p49"/>
          <p:cNvSpPr txBox="1">
            <a:spLocks noGrp="1"/>
          </p:cNvSpPr>
          <p:nvPr>
            <p:ph type="subTitle" idx="1"/>
          </p:nvPr>
        </p:nvSpPr>
        <p:spPr>
          <a:xfrm>
            <a:off x="1626175" y="4018000"/>
            <a:ext cx="7095600" cy="65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A colorful interactive map for Data Analyst Jobs; Salary Averages by State.    </a:t>
            </a:r>
            <a:endParaRPr sz="1600"/>
          </a:p>
        </p:txBody>
      </p:sp>
      <p:sp>
        <p:nvSpPr>
          <p:cNvPr id="383" name="Google Shape;383;p49"/>
          <p:cNvSpPr txBox="1">
            <a:spLocks noGrp="1"/>
          </p:cNvSpPr>
          <p:nvPr>
            <p:ph type="subTitle" idx="1"/>
          </p:nvPr>
        </p:nvSpPr>
        <p:spPr>
          <a:xfrm>
            <a:off x="5778050" y="55850"/>
            <a:ext cx="2902200" cy="36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 APP etc. 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966"/>
        </a:solidFill>
        <a:effectLst/>
      </p:bgPr>
    </p:bg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50"/>
          <p:cNvSpPr txBox="1">
            <a:spLocks noGrp="1"/>
          </p:cNvSpPr>
          <p:nvPr>
            <p:ph type="subTitle" idx="1"/>
          </p:nvPr>
        </p:nvSpPr>
        <p:spPr>
          <a:xfrm>
            <a:off x="176200" y="4228000"/>
            <a:ext cx="4227000" cy="50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Leaflet/Mapbox Interactive US Map </a:t>
            </a:r>
            <a:endParaRPr/>
          </a:p>
        </p:txBody>
      </p:sp>
      <p:sp>
        <p:nvSpPr>
          <p:cNvPr id="389" name="Google Shape;389;p50"/>
          <p:cNvSpPr txBox="1">
            <a:spLocks noGrp="1"/>
          </p:cNvSpPr>
          <p:nvPr>
            <p:ph type="subTitle" idx="1"/>
          </p:nvPr>
        </p:nvSpPr>
        <p:spPr>
          <a:xfrm>
            <a:off x="5778050" y="55850"/>
            <a:ext cx="2902200" cy="36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 APP etc. 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390" name="Google Shape;390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91400" y="1856550"/>
            <a:ext cx="3313950" cy="277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6200" y="569775"/>
            <a:ext cx="5011474" cy="3137673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p50"/>
          <p:cNvSpPr txBox="1">
            <a:spLocks noGrp="1"/>
          </p:cNvSpPr>
          <p:nvPr>
            <p:ph type="subTitle" idx="1"/>
          </p:nvPr>
        </p:nvSpPr>
        <p:spPr>
          <a:xfrm>
            <a:off x="5485050" y="886300"/>
            <a:ext cx="3314100" cy="86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This visualization uses the Average Salary for each state and categorizes the levels low, med, high.   See legend in the lower corner. 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2 csv files were combined into a dictionary with state boundary geojson data.  </a:t>
            </a:r>
            <a:endParaRPr sz="120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5775" y="515275"/>
            <a:ext cx="8438075" cy="4508825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p51"/>
          <p:cNvSpPr txBox="1">
            <a:spLocks noGrp="1"/>
          </p:cNvSpPr>
          <p:nvPr>
            <p:ph type="ctrTitle"/>
          </p:nvPr>
        </p:nvSpPr>
        <p:spPr>
          <a:xfrm>
            <a:off x="167175" y="0"/>
            <a:ext cx="8335500" cy="69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1"/>
                </a:solidFill>
              </a:rPr>
              <a:t>“Word Cloud - most frequent topics at the most recent ML Conference </a:t>
            </a:r>
            <a:endParaRPr sz="19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2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6"/>
          <p:cNvSpPr/>
          <p:nvPr/>
        </p:nvSpPr>
        <p:spPr>
          <a:xfrm>
            <a:off x="4495800" y="1476675"/>
            <a:ext cx="2520900" cy="3396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  <p:txBody>
          <a:bodyPr spcFirstLastPara="1" wrap="square" lIns="114300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 u="sng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Machine Learning Predictions &amp;           Interactive Visuals </a:t>
            </a:r>
            <a:endParaRPr sz="900" b="1" u="sng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endParaRPr sz="1000" b="1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22860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Raleway"/>
              <a:buChar char="●"/>
            </a:pPr>
            <a:r>
              <a:rPr lang="en" sz="900" b="1" u="sng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Presentation</a:t>
            </a:r>
            <a:r>
              <a:rPr lang="en" sz="9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 Upload all code so far to</a:t>
            </a:r>
            <a:r>
              <a:rPr lang="en" sz="900" b="1" u="sng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 Git Hub </a:t>
            </a:r>
            <a:r>
              <a:rPr lang="en" sz="9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shared repo </a:t>
            </a:r>
            <a:endParaRPr sz="900" b="1" u="sng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22860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Raleway"/>
              <a:buChar char="●"/>
            </a:pPr>
            <a:r>
              <a:rPr lang="en" sz="900" b="1" u="sng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Machine Learning, draft then final-</a:t>
            </a:r>
            <a:r>
              <a:rPr lang="en" sz="9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 Design/Prototyping/Finalizing/continuous improvement process, draft, then final</a:t>
            </a:r>
            <a:endParaRPr sz="900" b="1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228600" lvl="0" indent="-1143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   - </a:t>
            </a:r>
            <a:r>
              <a:rPr lang="en" sz="900" b="1" u="sng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Takes in the provisional DB</a:t>
            </a:r>
            <a:r>
              <a:rPr lang="en" sz="9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 &amp; - </a:t>
            </a:r>
            <a:r>
              <a:rPr lang="en" sz="900" b="1" u="sng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Outputs labels for input data </a:t>
            </a:r>
            <a:endParaRPr sz="900" b="1" u="sng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228600" lvl="0" indent="-1143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    </a:t>
            </a:r>
            <a:r>
              <a:rPr lang="en" sz="900" b="1" u="sng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Description of the prelim feature engineering, selection, and decision-making process </a:t>
            </a:r>
            <a:endParaRPr sz="900" b="1" u="sng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22860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Raleway"/>
              <a:buChar char="●"/>
            </a:pPr>
            <a:r>
              <a:rPr lang="en" sz="900" b="1" u="sng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Machine Learning, description of any recent changes/improvements </a:t>
            </a:r>
            <a:endParaRPr sz="900" b="1" u="sng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22860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Raleway"/>
              <a:buChar char="●"/>
            </a:pPr>
            <a:r>
              <a:rPr lang="en" sz="900" b="1" u="sng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Database enhancements and descriptions </a:t>
            </a:r>
            <a:endParaRPr sz="900" b="1" u="sng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22860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Raleway"/>
              <a:buChar char="●"/>
            </a:pPr>
            <a:r>
              <a:rPr lang="en" sz="900" b="1" u="sng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Build an APP using Flask and Mongo DB </a:t>
            </a:r>
            <a:endParaRPr sz="900" b="1" u="sng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95" name="Google Shape;95;p16"/>
          <p:cNvSpPr txBox="1">
            <a:spLocks noGrp="1"/>
          </p:cNvSpPr>
          <p:nvPr>
            <p:ph type="ctrTitle"/>
          </p:nvPr>
        </p:nvSpPr>
        <p:spPr>
          <a:xfrm>
            <a:off x="4825450" y="317375"/>
            <a:ext cx="3886800" cy="81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600"/>
              <a:t>The process: </a:t>
            </a:r>
            <a:endParaRPr sz="4600"/>
          </a:p>
        </p:txBody>
      </p:sp>
      <p:sp>
        <p:nvSpPr>
          <p:cNvPr id="96" name="Google Shape;96;p16"/>
          <p:cNvSpPr/>
          <p:nvPr/>
        </p:nvSpPr>
        <p:spPr>
          <a:xfrm>
            <a:off x="121150" y="1680600"/>
            <a:ext cx="1585800" cy="1957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          </a:t>
            </a:r>
            <a:r>
              <a:rPr lang="en" sz="1000" b="1" u="sng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Data Explore</a:t>
            </a:r>
            <a:endParaRPr sz="1000" b="1" u="sng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285750" lvl="0" indent="-1778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aleway"/>
              <a:buChar char="●"/>
            </a:pPr>
            <a:r>
              <a:rPr lang="en" sz="1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Topic Selection, Reason</a:t>
            </a:r>
            <a:endParaRPr sz="1000" b="1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285750" lvl="0" indent="-1778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aleway"/>
              <a:buChar char="●"/>
            </a:pPr>
            <a:r>
              <a:rPr lang="en" sz="1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Data Selection &amp; Description</a:t>
            </a:r>
            <a:endParaRPr sz="1000" b="1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285750" lvl="0" indent="-1778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aleway"/>
              <a:buChar char="●"/>
            </a:pPr>
            <a:r>
              <a:rPr lang="en" sz="1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Shared GitHub Repository Set-up, with individually managed branches </a:t>
            </a:r>
            <a:endParaRPr sz="1000" b="1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97" name="Google Shape;97;p16" descr="Piece of duct tape sticking a note to the slide"/>
          <p:cNvPicPr preferRelativeResize="0"/>
          <p:nvPr/>
        </p:nvPicPr>
        <p:blipFill rotWithShape="1">
          <a:blip r:embed="rId3">
            <a:alphaModFix/>
          </a:blip>
          <a:srcRect l="9244" t="5926" r="2118" b="10011"/>
          <a:stretch/>
        </p:blipFill>
        <p:spPr>
          <a:xfrm rot="325515">
            <a:off x="445983" y="1291258"/>
            <a:ext cx="1179682" cy="52621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6"/>
          <p:cNvSpPr/>
          <p:nvPr/>
        </p:nvSpPr>
        <p:spPr>
          <a:xfrm>
            <a:off x="1808100" y="841950"/>
            <a:ext cx="2611500" cy="4144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9" name="Google Shape;99;p16" descr="Piece of duct tape sticking a note to the slide"/>
          <p:cNvPicPr preferRelativeResize="0"/>
          <p:nvPr/>
        </p:nvPicPr>
        <p:blipFill rotWithShape="1">
          <a:blip r:embed="rId3">
            <a:alphaModFix/>
          </a:blip>
          <a:srcRect l="9244" t="5926" r="2118" b="10011"/>
          <a:stretch/>
        </p:blipFill>
        <p:spPr>
          <a:xfrm rot="325515">
            <a:off x="2524008" y="589483"/>
            <a:ext cx="1179682" cy="52621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6"/>
          <p:cNvSpPr txBox="1">
            <a:spLocks noGrp="1"/>
          </p:cNvSpPr>
          <p:nvPr>
            <p:ph type="ctrTitle"/>
          </p:nvPr>
        </p:nvSpPr>
        <p:spPr>
          <a:xfrm>
            <a:off x="1475725" y="841950"/>
            <a:ext cx="2943900" cy="40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</a:rPr>
              <a:t>                     </a:t>
            </a:r>
            <a:r>
              <a:rPr lang="en" sz="900" u="sng">
                <a:solidFill>
                  <a:schemeClr val="dk2"/>
                </a:solidFill>
              </a:rPr>
              <a:t>Database Work </a:t>
            </a:r>
            <a:endParaRPr sz="900" u="sng">
              <a:solidFill>
                <a:schemeClr val="dk2"/>
              </a:solidFill>
            </a:endParaRPr>
          </a:p>
          <a:p>
            <a:pPr marL="45720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Char char="●"/>
            </a:pPr>
            <a:r>
              <a:rPr lang="en" sz="900" u="sng">
                <a:solidFill>
                  <a:schemeClr val="dk2"/>
                </a:solidFill>
              </a:rPr>
              <a:t>Machine Learning, draft then final-</a:t>
            </a:r>
            <a:r>
              <a:rPr lang="en" sz="900">
                <a:solidFill>
                  <a:schemeClr val="dk2"/>
                </a:solidFill>
              </a:rPr>
              <a:t> Design/Prototyping/Finalizing/continuous improvement process, draft, then final</a:t>
            </a:r>
            <a:endParaRPr sz="900">
              <a:solidFill>
                <a:schemeClr val="dk2"/>
              </a:solidFill>
            </a:endParaRPr>
          </a:p>
          <a:p>
            <a:pPr marL="457200" lvl="0" indent="-1143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</a:rPr>
              <a:t>   - </a:t>
            </a:r>
            <a:r>
              <a:rPr lang="en" sz="900" u="sng">
                <a:solidFill>
                  <a:schemeClr val="dk2"/>
                </a:solidFill>
              </a:rPr>
              <a:t>Takes in the provisional DB</a:t>
            </a:r>
            <a:r>
              <a:rPr lang="en" sz="900">
                <a:solidFill>
                  <a:schemeClr val="dk2"/>
                </a:solidFill>
              </a:rPr>
              <a:t> &amp; - </a:t>
            </a:r>
            <a:r>
              <a:rPr lang="en" sz="900" u="sng">
                <a:solidFill>
                  <a:schemeClr val="dk2"/>
                </a:solidFill>
              </a:rPr>
              <a:t>Outputs labels for input data </a:t>
            </a:r>
            <a:endParaRPr sz="900" u="sng">
              <a:solidFill>
                <a:schemeClr val="dk2"/>
              </a:solidFill>
            </a:endParaRPr>
          </a:p>
          <a:p>
            <a:pPr marL="457200" lvl="0" indent="-1143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</a:rPr>
              <a:t>    </a:t>
            </a:r>
            <a:r>
              <a:rPr lang="en" sz="900" u="sng">
                <a:solidFill>
                  <a:schemeClr val="dk2"/>
                </a:solidFill>
              </a:rPr>
              <a:t>Description of the prelim feature engineering, selection, and decision-making process </a:t>
            </a:r>
            <a:endParaRPr sz="900" u="sng">
              <a:solidFill>
                <a:schemeClr val="dk2"/>
              </a:solidFill>
            </a:endParaRPr>
          </a:p>
          <a:p>
            <a:pPr marL="45720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Char char="●"/>
            </a:pPr>
            <a:r>
              <a:rPr lang="en" sz="900" u="sng">
                <a:solidFill>
                  <a:schemeClr val="dk2"/>
                </a:solidFill>
              </a:rPr>
              <a:t>Machine Learning, description of how dtaa was split into t &amp; t</a:t>
            </a:r>
            <a:endParaRPr sz="900" u="sng">
              <a:solidFill>
                <a:schemeClr val="dk2"/>
              </a:solidFill>
            </a:endParaRPr>
          </a:p>
          <a:p>
            <a:pPr marL="45720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Char char="●"/>
            </a:pPr>
            <a:r>
              <a:rPr lang="en" sz="900" u="sng">
                <a:solidFill>
                  <a:schemeClr val="dk2"/>
                </a:solidFill>
              </a:rPr>
              <a:t>Machine Learning explanation of model choice, including pros and cons </a:t>
            </a:r>
            <a:endParaRPr sz="900" u="sng">
              <a:solidFill>
                <a:schemeClr val="dk2"/>
              </a:solidFill>
            </a:endParaRPr>
          </a:p>
          <a:p>
            <a:pPr marL="45720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Char char="●"/>
            </a:pPr>
            <a:r>
              <a:rPr lang="en" sz="900">
                <a:solidFill>
                  <a:schemeClr val="dk2"/>
                </a:solidFill>
              </a:rPr>
              <a:t>Database Development with sample Data testing/</a:t>
            </a:r>
            <a:r>
              <a:rPr lang="en" sz="900" u="sng">
                <a:solidFill>
                  <a:schemeClr val="dk2"/>
                </a:solidFill>
              </a:rPr>
              <a:t>developing the db structure/schema(s)</a:t>
            </a:r>
            <a:r>
              <a:rPr lang="en" sz="900">
                <a:solidFill>
                  <a:schemeClr val="dk2"/>
                </a:solidFill>
              </a:rPr>
              <a:t> practice with prototypes</a:t>
            </a:r>
            <a:endParaRPr sz="900">
              <a:solidFill>
                <a:schemeClr val="dk2"/>
              </a:solidFill>
            </a:endParaRPr>
          </a:p>
          <a:p>
            <a:pPr marL="45720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Char char="●"/>
            </a:pPr>
            <a:r>
              <a:rPr lang="en" sz="900">
                <a:solidFill>
                  <a:schemeClr val="dk2"/>
                </a:solidFill>
              </a:rPr>
              <a:t>Database Development-including a least 2 tables joined (in Postgres)</a:t>
            </a:r>
            <a:endParaRPr sz="900">
              <a:solidFill>
                <a:schemeClr val="dk2"/>
              </a:solidFill>
            </a:endParaRPr>
          </a:p>
          <a:p>
            <a:pPr marL="45720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Char char="●"/>
            </a:pPr>
            <a:r>
              <a:rPr lang="en" sz="900">
                <a:solidFill>
                  <a:schemeClr val="dk2"/>
                </a:solidFill>
              </a:rPr>
              <a:t>Include at lease 1 connection string (using sqlalchemy)</a:t>
            </a:r>
            <a:endParaRPr sz="900">
              <a:solidFill>
                <a:schemeClr val="dk2"/>
              </a:solidFill>
            </a:endParaRPr>
          </a:p>
          <a:p>
            <a:pPr marL="45720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Char char="●"/>
            </a:pPr>
            <a:r>
              <a:rPr lang="en" sz="900" u="sng">
                <a:solidFill>
                  <a:schemeClr val="dk2"/>
                </a:solidFill>
              </a:rPr>
              <a:t>Repository</a:t>
            </a:r>
            <a:r>
              <a:rPr lang="en" sz="900">
                <a:solidFill>
                  <a:schemeClr val="dk2"/>
                </a:solidFill>
              </a:rPr>
              <a:t> Practice/Teaming- multiple commits for each  </a:t>
            </a:r>
            <a:endParaRPr sz="900">
              <a:solidFill>
                <a:schemeClr val="dk2"/>
              </a:solidFill>
            </a:endParaRPr>
          </a:p>
          <a:p>
            <a:pPr marL="45720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Char char="●"/>
            </a:pPr>
            <a:r>
              <a:rPr lang="en" sz="900" u="sng">
                <a:solidFill>
                  <a:schemeClr val="dk2"/>
                </a:solidFill>
              </a:rPr>
              <a:t>Presentation</a:t>
            </a:r>
            <a:r>
              <a:rPr lang="en" sz="900">
                <a:solidFill>
                  <a:schemeClr val="dk2"/>
                </a:solidFill>
              </a:rPr>
              <a:t> Development</a:t>
            </a:r>
            <a:endParaRPr sz="900">
              <a:solidFill>
                <a:schemeClr val="dk2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</a:rPr>
              <a:t>With descriptions of data </a:t>
            </a:r>
            <a:r>
              <a:rPr lang="en" sz="900" u="sng">
                <a:solidFill>
                  <a:schemeClr val="dk2"/>
                </a:solidFill>
              </a:rPr>
              <a:t>exploration phase</a:t>
            </a:r>
            <a:r>
              <a:rPr lang="en" sz="900">
                <a:solidFill>
                  <a:schemeClr val="dk2"/>
                </a:solidFill>
              </a:rPr>
              <a:t> of the project and the </a:t>
            </a:r>
            <a:r>
              <a:rPr lang="en" sz="900" u="sng">
                <a:solidFill>
                  <a:schemeClr val="dk2"/>
                </a:solidFill>
              </a:rPr>
              <a:t>analysis phase</a:t>
            </a:r>
            <a:r>
              <a:rPr lang="en" sz="900">
                <a:solidFill>
                  <a:schemeClr val="dk2"/>
                </a:solidFill>
              </a:rPr>
              <a:t> of the project </a:t>
            </a:r>
            <a:endParaRPr sz="9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101" name="Google Shape;101;p16"/>
          <p:cNvSpPr/>
          <p:nvPr/>
        </p:nvSpPr>
        <p:spPr>
          <a:xfrm>
            <a:off x="7068500" y="1450175"/>
            <a:ext cx="1883700" cy="1806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285750" lvl="0" indent="-1778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aleway"/>
              <a:buChar char="●"/>
            </a:pPr>
            <a:r>
              <a:rPr lang="en" sz="1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Finalize Presentation</a:t>
            </a:r>
            <a:endParaRPr sz="1000" b="1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285750" lvl="0" indent="-1778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aleway"/>
              <a:buChar char="●"/>
            </a:pPr>
            <a:r>
              <a:rPr lang="en" sz="1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Finalize DB</a:t>
            </a:r>
            <a:endParaRPr sz="1000" b="1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285750" lvl="0" indent="-1778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aleway"/>
              <a:buChar char="●"/>
            </a:pPr>
            <a:r>
              <a:rPr lang="en" sz="1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Finalize ML</a:t>
            </a:r>
            <a:endParaRPr sz="1000" b="1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285750" lvl="0" indent="-1778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aleway"/>
              <a:buChar char="●"/>
            </a:pPr>
            <a:r>
              <a:rPr lang="en" sz="1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Finalize APP work</a:t>
            </a:r>
            <a:endParaRPr sz="1000" b="1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285750" lvl="0" indent="-1778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aleway"/>
              <a:buChar char="●"/>
            </a:pPr>
            <a:r>
              <a:rPr lang="en" sz="1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Self-Assessments</a:t>
            </a:r>
            <a:endParaRPr sz="1000" b="1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285750" lvl="0" indent="-1778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aleway"/>
              <a:buChar char="●"/>
            </a:pPr>
            <a:r>
              <a:rPr lang="en" sz="1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Team-Assessments</a:t>
            </a:r>
            <a:endParaRPr sz="1000" b="1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02" name="Google Shape;102;p16" descr="Piece of duct tape sticking a note to the slide"/>
          <p:cNvPicPr preferRelativeResize="0"/>
          <p:nvPr/>
        </p:nvPicPr>
        <p:blipFill rotWithShape="1">
          <a:blip r:embed="rId3">
            <a:alphaModFix/>
          </a:blip>
          <a:srcRect l="9244" t="5926" r="2118" b="10011"/>
          <a:stretch/>
        </p:blipFill>
        <p:spPr>
          <a:xfrm rot="325515">
            <a:off x="7453383" y="1089445"/>
            <a:ext cx="1179682" cy="52621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6"/>
          <p:cNvSpPr/>
          <p:nvPr/>
        </p:nvSpPr>
        <p:spPr>
          <a:xfrm>
            <a:off x="138200" y="1707525"/>
            <a:ext cx="304799" cy="271301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2"/>
                </a:solidFill>
                <a:latin typeface="Arial"/>
              </a:rPr>
              <a:t>#1</a:t>
            </a:r>
          </a:p>
        </p:txBody>
      </p:sp>
      <p:sp>
        <p:nvSpPr>
          <p:cNvPr id="104" name="Google Shape;104;p16"/>
          <p:cNvSpPr/>
          <p:nvPr/>
        </p:nvSpPr>
        <p:spPr>
          <a:xfrm>
            <a:off x="2009125" y="882575"/>
            <a:ext cx="304800" cy="271301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2"/>
                </a:solidFill>
                <a:latin typeface="Arial"/>
              </a:rPr>
              <a:t>#2</a:t>
            </a:r>
          </a:p>
        </p:txBody>
      </p:sp>
      <p:sp>
        <p:nvSpPr>
          <p:cNvPr id="105" name="Google Shape;105;p16"/>
          <p:cNvSpPr/>
          <p:nvPr/>
        </p:nvSpPr>
        <p:spPr>
          <a:xfrm>
            <a:off x="4771150" y="1503600"/>
            <a:ext cx="304799" cy="27130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2"/>
                </a:solidFill>
                <a:latin typeface="Arial"/>
              </a:rPr>
              <a:t>#3</a:t>
            </a:r>
          </a:p>
        </p:txBody>
      </p:sp>
      <p:sp>
        <p:nvSpPr>
          <p:cNvPr id="106" name="Google Shape;106;p16"/>
          <p:cNvSpPr/>
          <p:nvPr/>
        </p:nvSpPr>
        <p:spPr>
          <a:xfrm>
            <a:off x="7126425" y="1483302"/>
            <a:ext cx="304801" cy="271301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chemeClr val="lt2"/>
                </a:solidFill>
                <a:latin typeface="Arial"/>
              </a:rPr>
              <a:t>#4</a:t>
            </a:r>
          </a:p>
        </p:txBody>
      </p:sp>
      <p:pic>
        <p:nvPicPr>
          <p:cNvPr id="107" name="Google Shape;107;p16" descr="Piece of duct tape sticking a note to the slide"/>
          <p:cNvPicPr preferRelativeResize="0"/>
          <p:nvPr/>
        </p:nvPicPr>
        <p:blipFill rotWithShape="1">
          <a:blip r:embed="rId3">
            <a:alphaModFix/>
          </a:blip>
          <a:srcRect l="9244" t="5926" r="2118" b="10011"/>
          <a:stretch/>
        </p:blipFill>
        <p:spPr>
          <a:xfrm rot="325515">
            <a:off x="5278058" y="1116783"/>
            <a:ext cx="1179682" cy="5262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52"/>
          <p:cNvSpPr txBox="1">
            <a:spLocks noGrp="1"/>
          </p:cNvSpPr>
          <p:nvPr>
            <p:ph type="ctrTitle"/>
          </p:nvPr>
        </p:nvSpPr>
        <p:spPr>
          <a:xfrm>
            <a:off x="2889600" y="1884975"/>
            <a:ext cx="2807100" cy="103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END 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8" name="Google Shape;408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700" y="162737"/>
            <a:ext cx="4254600" cy="4818038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p53" descr="Piece of duct tape sticking a note to the slide"/>
          <p:cNvPicPr preferRelativeResize="0"/>
          <p:nvPr/>
        </p:nvPicPr>
        <p:blipFill rotWithShape="1">
          <a:blip r:embed="rId4">
            <a:alphaModFix/>
          </a:blip>
          <a:srcRect l="9244" t="5926" r="2118" b="10011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Google Shape;410;p53"/>
          <p:cNvSpPr txBox="1"/>
          <p:nvPr/>
        </p:nvSpPr>
        <p:spPr>
          <a:xfrm>
            <a:off x="2855550" y="687397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2. Examples</a:t>
            </a:r>
            <a:endParaRPr sz="3000" b="1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11" name="Google Shape;411;p53"/>
          <p:cNvSpPr txBox="1">
            <a:spLocks noGrp="1"/>
          </p:cNvSpPr>
          <p:nvPr>
            <p:ph type="body" idx="4294967295"/>
          </p:nvPr>
        </p:nvSpPr>
        <p:spPr>
          <a:xfrm>
            <a:off x="2855550" y="1377480"/>
            <a:ext cx="3432900" cy="332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By the end of this section, your audience should be able to visualize: 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lang="en" sz="14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What</a:t>
            </a:r>
            <a:br>
              <a:rPr lang="en" sz="12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What is the pain you cure with your solution?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17500" algn="l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lang="en" sz="14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Who</a:t>
            </a:r>
            <a:br>
              <a:rPr lang="en" sz="14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Show them a specific person who would benefit from your solution.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6" name="Google Shape;416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700" y="162737"/>
            <a:ext cx="4254600" cy="4818038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Google Shape;417;p54" descr="Piece of duct tape sticking a note to the slide"/>
          <p:cNvPicPr preferRelativeResize="0"/>
          <p:nvPr/>
        </p:nvPicPr>
        <p:blipFill rotWithShape="1">
          <a:blip r:embed="rId4">
            <a:alphaModFix/>
          </a:blip>
          <a:srcRect l="9244" t="5926" r="2118" b="10011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p54"/>
          <p:cNvSpPr txBox="1"/>
          <p:nvPr/>
        </p:nvSpPr>
        <p:spPr>
          <a:xfrm>
            <a:off x="2855550" y="687397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4. Closing</a:t>
            </a:r>
            <a:endParaRPr sz="3000" b="1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19" name="Google Shape;419;p54"/>
          <p:cNvSpPr txBox="1">
            <a:spLocks noGrp="1"/>
          </p:cNvSpPr>
          <p:nvPr>
            <p:ph type="body" idx="4294967295"/>
          </p:nvPr>
        </p:nvSpPr>
        <p:spPr>
          <a:xfrm>
            <a:off x="2855550" y="1377475"/>
            <a:ext cx="3432900" cy="332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Build confidence around your product or idea by including at least one of the these slides: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lang="en" sz="14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Milestones</a:t>
            </a:r>
            <a:br>
              <a:rPr lang="en" sz="12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What has been accomplished and what might be left to tackle?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lang="en" sz="14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Testimonials</a:t>
            </a:r>
            <a:br>
              <a:rPr lang="en" sz="12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Who supports your idea (or doesn’t)?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04800" algn="l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Font typeface="Raleway"/>
              <a:buChar char="➔"/>
            </a:pPr>
            <a:r>
              <a:rPr lang="en" sz="14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What’s next?</a:t>
            </a:r>
            <a:br>
              <a:rPr lang="en" sz="12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How can the audience get involved or find out more?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56"/>
          <p:cNvSpPr txBox="1">
            <a:spLocks noGrp="1"/>
          </p:cNvSpPr>
          <p:nvPr>
            <p:ph type="ctrTitle"/>
          </p:nvPr>
        </p:nvSpPr>
        <p:spPr>
          <a:xfrm>
            <a:off x="1351525" y="938425"/>
            <a:ext cx="6331500" cy="154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400"/>
              <a:t>XTRA stuff if needed below here </a:t>
            </a:r>
            <a:endParaRPr sz="640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86E8"/>
        </a:solidFill>
        <a:effectLst/>
      </p:bgPr>
    </p:bg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3" name="Google Shape;433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9300" y="162725"/>
            <a:ext cx="7406650" cy="4818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Google Shape;434;p57" descr="Piece of duct tape sticking a note to the slide"/>
          <p:cNvPicPr preferRelativeResize="0"/>
          <p:nvPr/>
        </p:nvPicPr>
        <p:blipFill rotWithShape="1">
          <a:blip r:embed="rId4">
            <a:alphaModFix/>
          </a:blip>
          <a:srcRect l="9244" t="5926" r="2118" b="10011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Google Shape;435;p57"/>
          <p:cNvSpPr txBox="1"/>
          <p:nvPr/>
        </p:nvSpPr>
        <p:spPr>
          <a:xfrm>
            <a:off x="1551725" y="687400"/>
            <a:ext cx="6087600" cy="7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Deep Dive into Graphics:</a:t>
            </a:r>
            <a:endParaRPr sz="3000" b="1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36" name="Google Shape;436;p57"/>
          <p:cNvSpPr txBox="1">
            <a:spLocks noGrp="1"/>
          </p:cNvSpPr>
          <p:nvPr>
            <p:ph type="body" idx="4294967295"/>
          </p:nvPr>
        </p:nvSpPr>
        <p:spPr>
          <a:xfrm>
            <a:off x="2380700" y="1779600"/>
            <a:ext cx="4644000" cy="292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lang="en" sz="17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Merged/Joined  columns to combine lat/long to have a csv for the map we will create using leaflet.</a:t>
            </a:r>
            <a:r>
              <a:rPr lang="en" sz="1500">
                <a:latin typeface="Raleway"/>
                <a:ea typeface="Raleway"/>
                <a:cs typeface="Raleway"/>
                <a:sym typeface="Raleway"/>
              </a:rPr>
              <a:t>Push to Github - Part 1 </a:t>
            </a:r>
            <a:endParaRPr sz="15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3655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aleway"/>
              <a:buChar char="➔"/>
            </a:pPr>
            <a:r>
              <a:rPr lang="en" sz="17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Built the index.html, CSS file and its contains, logic.js file and its contents.</a:t>
            </a:r>
            <a:endParaRPr sz="1700" b="1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3655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aleway"/>
              <a:buChar char="➔"/>
            </a:pPr>
            <a:r>
              <a:rPr lang="en" sz="17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Connected with Mapbox Styles API</a:t>
            </a:r>
            <a:endParaRPr sz="1700" b="1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36550" algn="l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700"/>
              <a:buFont typeface="Raleway"/>
              <a:buChar char="➔"/>
            </a:pPr>
            <a:r>
              <a:rPr lang="en" sz="17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Add the config.js File</a:t>
            </a:r>
            <a:endParaRPr sz="1700" b="1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37" name="Google Shape;437;p57"/>
          <p:cNvSpPr txBox="1"/>
          <p:nvPr/>
        </p:nvSpPr>
        <p:spPr>
          <a:xfrm>
            <a:off x="2300200" y="1562575"/>
            <a:ext cx="5274000" cy="3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Preparing the File Structure &amp; Components for an App? </a:t>
            </a:r>
            <a:endParaRPr sz="1500" b="1">
              <a:solidFill>
                <a:srgbClr val="434343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38" name="Google Shape;438;p57"/>
          <p:cNvSpPr txBox="1">
            <a:spLocks noGrp="1"/>
          </p:cNvSpPr>
          <p:nvPr>
            <p:ph type="subTitle" idx="4294967295"/>
          </p:nvPr>
        </p:nvSpPr>
        <p:spPr>
          <a:xfrm>
            <a:off x="5701850" y="-20350"/>
            <a:ext cx="2902200" cy="36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lt1"/>
                </a:solidFill>
              </a:rPr>
              <a:t>Deeper Dive into the Data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39" name="Google Shape;439;p57"/>
          <p:cNvSpPr txBox="1">
            <a:spLocks noGrp="1"/>
          </p:cNvSpPr>
          <p:nvPr>
            <p:ph type="subTitle" idx="4294967295"/>
          </p:nvPr>
        </p:nvSpPr>
        <p:spPr>
          <a:xfrm>
            <a:off x="1459700" y="4723675"/>
            <a:ext cx="2791200" cy="36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i="1">
                <a:solidFill>
                  <a:schemeClr val="lt1"/>
                </a:solidFill>
              </a:rPr>
              <a:t>Click here for the Code  </a:t>
            </a:r>
            <a:endParaRPr i="1">
              <a:solidFill>
                <a:schemeClr val="lt1"/>
              </a:solidFill>
            </a:endParaRPr>
          </a:p>
        </p:txBody>
      </p:sp>
      <p:sp>
        <p:nvSpPr>
          <p:cNvPr id="440" name="Google Shape;440;p57"/>
          <p:cNvSpPr txBox="1">
            <a:spLocks noGrp="1"/>
          </p:cNvSpPr>
          <p:nvPr>
            <p:ph type="subTitle" idx="4294967295"/>
          </p:nvPr>
        </p:nvSpPr>
        <p:spPr>
          <a:xfrm rot="-1895471">
            <a:off x="233931" y="716931"/>
            <a:ext cx="1517596" cy="36243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i="1">
                <a:solidFill>
                  <a:schemeClr val="lt1"/>
                </a:solidFill>
              </a:rPr>
              <a:t>Add examples here   </a:t>
            </a:r>
            <a:endParaRPr i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Google Shape;445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700" y="162737"/>
            <a:ext cx="4254600" cy="4818038"/>
          </a:xfrm>
          <a:prstGeom prst="rect">
            <a:avLst/>
          </a:prstGeom>
          <a:noFill/>
          <a:ln>
            <a:noFill/>
          </a:ln>
        </p:spPr>
      </p:pic>
      <p:pic>
        <p:nvPicPr>
          <p:cNvPr id="446" name="Google Shape;446;p58" descr="Piece of duct tape sticking a note to the slide"/>
          <p:cNvPicPr preferRelativeResize="0"/>
          <p:nvPr/>
        </p:nvPicPr>
        <p:blipFill rotWithShape="1">
          <a:blip r:embed="rId4">
            <a:alphaModFix/>
          </a:blip>
          <a:srcRect l="9244" t="5926" r="2118" b="10011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447" name="Google Shape;447;p58"/>
          <p:cNvSpPr txBox="1"/>
          <p:nvPr/>
        </p:nvSpPr>
        <p:spPr>
          <a:xfrm>
            <a:off x="2855550" y="687397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3. Examples</a:t>
            </a:r>
            <a:endParaRPr sz="3000" b="1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48" name="Google Shape;448;p58"/>
          <p:cNvSpPr txBox="1">
            <a:spLocks noGrp="1"/>
          </p:cNvSpPr>
          <p:nvPr>
            <p:ph type="body" idx="4294967295"/>
          </p:nvPr>
        </p:nvSpPr>
        <p:spPr>
          <a:xfrm>
            <a:off x="2855550" y="1377475"/>
            <a:ext cx="3432900" cy="332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People need to understand how rare or frequent your examples are. 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Pick 1 or 2 statistics and make them as concrete as possible. Stats are generally not sticky, but here are a few tactics: 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lang="en" sz="14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Relate</a:t>
            </a:r>
            <a:br>
              <a:rPr lang="en" sz="14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Deliver data within the context of a story you’ve already told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17500" algn="l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lang="en" sz="14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Compare</a:t>
            </a:r>
            <a:br>
              <a:rPr lang="en" sz="14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Make big numbers digestible by putting them in the context of something familiar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7"/>
          <p:cNvSpPr txBox="1"/>
          <p:nvPr/>
        </p:nvSpPr>
        <p:spPr>
          <a:xfrm>
            <a:off x="255200" y="978700"/>
            <a:ext cx="8636400" cy="307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 b="1">
                <a:solidFill>
                  <a:schemeClr val="lt1"/>
                </a:solidFill>
              </a:rPr>
              <a:t>Phase #1</a:t>
            </a:r>
            <a:endParaRPr sz="3300" b="1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 b="1">
                <a:solidFill>
                  <a:schemeClr val="lt1"/>
                </a:solidFill>
              </a:rPr>
              <a:t>Data Exploration</a:t>
            </a:r>
            <a:endParaRPr sz="3300" b="1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300" b="1">
              <a:solidFill>
                <a:schemeClr val="lt1"/>
              </a:solidFill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-"/>
            </a:pPr>
            <a:r>
              <a:rPr lang="en" sz="2000">
                <a:solidFill>
                  <a:schemeClr val="lt1"/>
                </a:solidFill>
              </a:rPr>
              <a:t>Question we want to answer</a:t>
            </a:r>
            <a:endParaRPr sz="2000">
              <a:solidFill>
                <a:schemeClr val="lt1"/>
              </a:solidFill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unito"/>
              <a:buChar char="-"/>
            </a:pPr>
            <a:r>
              <a:rPr lang="en" sz="2000">
                <a:solidFill>
                  <a:schemeClr val="lt1"/>
                </a:solidFill>
              </a:rPr>
              <a:t>Find the best data selection</a:t>
            </a:r>
            <a:endParaRPr sz="2000">
              <a:solidFill>
                <a:schemeClr val="lt1"/>
              </a:solidFill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unito"/>
              <a:buChar char="-"/>
            </a:pPr>
            <a:r>
              <a:rPr lang="en" sz="2000">
                <a:solidFill>
                  <a:schemeClr val="lt1"/>
                </a:solidFill>
              </a:rPr>
              <a:t>Database setup</a:t>
            </a:r>
            <a:endParaRPr sz="2000">
              <a:solidFill>
                <a:schemeClr val="lt1"/>
              </a:solidFill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unito"/>
              <a:buChar char="-"/>
            </a:pPr>
            <a:r>
              <a:rPr lang="en" sz="2000">
                <a:solidFill>
                  <a:schemeClr val="lt1"/>
                </a:solidFill>
              </a:rPr>
              <a:t>Shared GitHub repository with individual branches setup</a:t>
            </a:r>
            <a:endParaRPr sz="2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86E8"/>
        </a:solid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8"/>
          <p:cNvSpPr txBox="1">
            <a:spLocks noGrp="1"/>
          </p:cNvSpPr>
          <p:nvPr>
            <p:ph type="ctrTitle"/>
          </p:nvPr>
        </p:nvSpPr>
        <p:spPr>
          <a:xfrm>
            <a:off x="2333250" y="724600"/>
            <a:ext cx="6331500" cy="12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600"/>
              <a:t>Initial Data Analysis </a:t>
            </a:r>
            <a:endParaRPr sz="460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Basic Measures/info </a:t>
            </a:r>
            <a:endParaRPr sz="2800"/>
          </a:p>
        </p:txBody>
      </p:sp>
      <p:sp>
        <p:nvSpPr>
          <p:cNvPr id="118" name="Google Shape;118;p18"/>
          <p:cNvSpPr txBox="1">
            <a:spLocks noGrp="1"/>
          </p:cNvSpPr>
          <p:nvPr>
            <p:ph type="subTitle" idx="1"/>
          </p:nvPr>
        </p:nvSpPr>
        <p:spPr>
          <a:xfrm>
            <a:off x="6361050" y="455500"/>
            <a:ext cx="2303700" cy="36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Analysis </a:t>
            </a:r>
            <a:endParaRPr/>
          </a:p>
        </p:txBody>
      </p:sp>
      <p:pic>
        <p:nvPicPr>
          <p:cNvPr id="119" name="Google Shape;11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2675" y="2019400"/>
            <a:ext cx="4191360" cy="237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01425" y="2347088"/>
            <a:ext cx="3211449" cy="22727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86E8"/>
        </a:solid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9"/>
          <p:cNvSpPr txBox="1">
            <a:spLocks noGrp="1"/>
          </p:cNvSpPr>
          <p:nvPr>
            <p:ph type="ctrTitle"/>
          </p:nvPr>
        </p:nvSpPr>
        <p:spPr>
          <a:xfrm>
            <a:off x="2371725" y="630225"/>
            <a:ext cx="6331500" cy="69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600"/>
              <a:t>The Data Sets</a:t>
            </a:r>
            <a:r>
              <a:rPr lang="en"/>
              <a:t> </a:t>
            </a:r>
            <a:endParaRPr/>
          </a:p>
        </p:txBody>
      </p:sp>
      <p:sp>
        <p:nvSpPr>
          <p:cNvPr id="126" name="Google Shape;126;p19"/>
          <p:cNvSpPr txBox="1">
            <a:spLocks noGrp="1"/>
          </p:cNvSpPr>
          <p:nvPr>
            <p:ph type="subTitle" idx="1"/>
          </p:nvPr>
        </p:nvSpPr>
        <p:spPr>
          <a:xfrm>
            <a:off x="6361050" y="455500"/>
            <a:ext cx="2303700" cy="36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Analysis </a:t>
            </a:r>
            <a:endParaRPr/>
          </a:p>
        </p:txBody>
      </p:sp>
      <p:sp>
        <p:nvSpPr>
          <p:cNvPr id="127" name="Google Shape;127;p19"/>
          <p:cNvSpPr txBox="1"/>
          <p:nvPr/>
        </p:nvSpPr>
        <p:spPr>
          <a:xfrm>
            <a:off x="431975" y="994550"/>
            <a:ext cx="5786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8" name="Google Shape;128;p19"/>
          <p:cNvSpPr txBox="1">
            <a:spLocks noGrp="1"/>
          </p:cNvSpPr>
          <p:nvPr>
            <p:ph type="ctrTitle"/>
          </p:nvPr>
        </p:nvSpPr>
        <p:spPr>
          <a:xfrm>
            <a:off x="719850" y="1227300"/>
            <a:ext cx="7944900" cy="33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u="sng"/>
              <a:t>Project Overview:  </a:t>
            </a:r>
            <a:endParaRPr sz="1700" u="sng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For this project we are analyzing datasets created by picklesueat from Kaggle</a:t>
            </a:r>
            <a:endParaRPr sz="1050" b="0">
              <a:solidFill>
                <a:srgbClr val="008ABC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700" u="sng"/>
              <a:t>Description of the Source Data:</a:t>
            </a:r>
            <a:r>
              <a:rPr lang="en" sz="1700"/>
              <a:t>  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One dataset contains job openings advertisements for </a:t>
            </a:r>
            <a:r>
              <a:rPr lang="en" sz="1200" u="sng"/>
              <a:t>Data Analyst Jobs </a:t>
            </a:r>
            <a:r>
              <a:rPr lang="en" sz="1200"/>
              <a:t>- from 1 year ago - approx 2253 records total.  The second dataset needed will be Longitudes and Latitudes - a way to map some results on a map, interactively.   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An additional dataset, called datajobs_geo was needed for ML model so it was joined to collect latitude and longitude info  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i="1"/>
              <a:t>Jacquie, also developed a dataset to use for the Leaflet Interactive Map of “Average Salary by State”  </a:t>
            </a:r>
            <a:endParaRPr sz="1200" i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86E8"/>
        </a:solid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0"/>
          <p:cNvSpPr txBox="1">
            <a:spLocks noGrp="1"/>
          </p:cNvSpPr>
          <p:nvPr>
            <p:ph type="ctrTitle"/>
          </p:nvPr>
        </p:nvSpPr>
        <p:spPr>
          <a:xfrm>
            <a:off x="2371725" y="630225"/>
            <a:ext cx="6331500" cy="69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34" name="Google Shape;134;p20"/>
          <p:cNvSpPr txBox="1">
            <a:spLocks noGrp="1"/>
          </p:cNvSpPr>
          <p:nvPr>
            <p:ph type="subTitle" idx="1"/>
          </p:nvPr>
        </p:nvSpPr>
        <p:spPr>
          <a:xfrm>
            <a:off x="6361050" y="455500"/>
            <a:ext cx="2303700" cy="36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Analysis </a:t>
            </a:r>
            <a:endParaRPr/>
          </a:p>
        </p:txBody>
      </p:sp>
      <p:sp>
        <p:nvSpPr>
          <p:cNvPr id="135" name="Google Shape;135;p20"/>
          <p:cNvSpPr txBox="1"/>
          <p:nvPr/>
        </p:nvSpPr>
        <p:spPr>
          <a:xfrm>
            <a:off x="772850" y="765425"/>
            <a:ext cx="7810800" cy="27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lt1"/>
                </a:solidFill>
              </a:rPr>
              <a:t>Questions we hope to answer.  </a:t>
            </a:r>
            <a:endParaRPr u="sng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In this analysis I will be focusing on the following questions: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- � What is the Minimum Salary?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- � What is the Maximum Salary? 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- � What is the Average Salary? 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- � What are the number of Job Openings by Job Title? 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- � What are the number of Job Openings by Industry? 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- � What are the number of Job Openings by Sector?                   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- � Do companies with higher ratings pay higher salaries?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- � Do companies with lower ratings pay lower salaries?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86E8"/>
        </a:solidFill>
        <a:effectLst/>
      </p:bgPr>
    </p:bg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1"/>
          <p:cNvSpPr txBox="1">
            <a:spLocks noGrp="1"/>
          </p:cNvSpPr>
          <p:nvPr>
            <p:ph type="ctrTitle"/>
          </p:nvPr>
        </p:nvSpPr>
        <p:spPr>
          <a:xfrm>
            <a:off x="2371725" y="630225"/>
            <a:ext cx="6331500" cy="69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41" name="Google Shape;141;p21"/>
          <p:cNvSpPr txBox="1">
            <a:spLocks noGrp="1"/>
          </p:cNvSpPr>
          <p:nvPr>
            <p:ph type="subTitle" idx="1"/>
          </p:nvPr>
        </p:nvSpPr>
        <p:spPr>
          <a:xfrm>
            <a:off x="924050" y="540225"/>
            <a:ext cx="3858000" cy="416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Attribute Information: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 - Job Title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 - Rating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 - Company Name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 - Industry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 - Sector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 - Salary Minimum - added this column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 - Salary Maximum  - added this column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 - Salary Average  - added this column 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 - ADDED Salary Low Bottom of Range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 - ADDED Salary Med Middle of Range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 - ADDED Salary High Top of Range 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 - ADDED Salary Level 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Considerations we could extract:  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 - Python Jobs  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 - SQL Jobs  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 - Excel Jobs  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 - Tableau jobs  </a:t>
            </a:r>
            <a:endParaRPr sz="1400"/>
          </a:p>
        </p:txBody>
      </p:sp>
      <p:sp>
        <p:nvSpPr>
          <p:cNvPr id="142" name="Google Shape;142;p21"/>
          <p:cNvSpPr txBox="1">
            <a:spLocks noGrp="1"/>
          </p:cNvSpPr>
          <p:nvPr>
            <p:ph type="subTitle" idx="1"/>
          </p:nvPr>
        </p:nvSpPr>
        <p:spPr>
          <a:xfrm>
            <a:off x="6361050" y="455500"/>
            <a:ext cx="2303700" cy="36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Analysis 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1903</Words>
  <Application>Microsoft Office PowerPoint</Application>
  <PresentationFormat>On-screen Show (16:9)</PresentationFormat>
  <Paragraphs>315</Paragraphs>
  <Slides>46</Slides>
  <Notes>46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3" baseType="lpstr">
      <vt:lpstr>Nunito</vt:lpstr>
      <vt:lpstr>Raleway</vt:lpstr>
      <vt:lpstr>Comfortaa</vt:lpstr>
      <vt:lpstr>Comic Sans MS</vt:lpstr>
      <vt:lpstr>Arial</vt:lpstr>
      <vt:lpstr>Lato</vt:lpstr>
      <vt:lpstr>Swiss</vt:lpstr>
      <vt:lpstr>DU Bootcamp  Group project</vt:lpstr>
      <vt:lpstr>PowerPoint Presentation</vt:lpstr>
      <vt:lpstr>Overview Amidst the pandemic many people lost their jobs, with this dataset it is possible to hone the job search so that more people in need can find employment.  </vt:lpstr>
      <vt:lpstr>The process: </vt:lpstr>
      <vt:lpstr>PowerPoint Presentation</vt:lpstr>
      <vt:lpstr>Initial Data Analysis  Basic Measures/info </vt:lpstr>
      <vt:lpstr>The Data Sets </vt:lpstr>
      <vt:lpstr> </vt:lpstr>
      <vt:lpstr> </vt:lpstr>
      <vt:lpstr> The Data Analysis Story </vt:lpstr>
      <vt:lpstr> Develop New DataFrames with Pandas </vt:lpstr>
      <vt:lpstr> Develop Visuals with Plotly </vt:lpstr>
      <vt:lpstr>� What is the Minimum Salary?  </vt:lpstr>
      <vt:lpstr>� What is the Maximum Salary?  </vt:lpstr>
      <vt:lpstr>� What is the Average Salary?  </vt:lpstr>
      <vt:lpstr>�  What are the number of Job Openings by Job Title?   </vt:lpstr>
      <vt:lpstr>�  What are the number of Job Openings by Job Title by Industry?   </vt:lpstr>
      <vt:lpstr>�  What are the number of Job Openings by Job Title by Sector?   </vt:lpstr>
      <vt:lpstr>�  Minimum Salary by Company Name with Rating Scores?   </vt:lpstr>
      <vt:lpstr>�  Maximum Salary by Company Name with Rating Scores?   </vt:lpstr>
      <vt:lpstr>Deep Dive on the Data Cleaning &amp; Transformation Developed multiple data frames to continue to  extract needed key information into the correct format</vt:lpstr>
      <vt:lpstr>Deep Dive on the Data Cleaning &amp; Transformation Developed multiple data frames to continue to  extract needed key information into the correct format</vt:lpstr>
      <vt:lpstr>PowerPoint Presentation</vt:lpstr>
      <vt:lpstr>PowerPoint Presentation</vt:lpstr>
      <vt:lpstr>PowerPoint Presentation</vt:lpstr>
      <vt:lpstr>PowerPoint Presentation</vt:lpstr>
      <vt:lpstr>  Machine Learning   PCA K-means   </vt:lpstr>
      <vt:lpstr>  Machine Learning   PCA K-means   </vt:lpstr>
      <vt:lpstr>  Machine Learning   PCA K-means   </vt:lpstr>
      <vt:lpstr>  Machine Learning -2  Building the web app Job Application probability Prediction</vt:lpstr>
      <vt:lpstr>  Machine Learning Data Preprocessing  Job Application probability Prediction</vt:lpstr>
      <vt:lpstr>  Machine Learning Model Selection  Job Application probability Prediction</vt:lpstr>
      <vt:lpstr>  Machine Learning Using Decision Tree  Job Application probability Prediction</vt:lpstr>
      <vt:lpstr>PowerPoint Presentation</vt:lpstr>
      <vt:lpstr>How to deploy ML using Flask</vt:lpstr>
      <vt:lpstr>PowerPoint Presentation</vt:lpstr>
      <vt:lpstr>Choropleth Map - Interactive  </vt:lpstr>
      <vt:lpstr>PowerPoint Presentation</vt:lpstr>
      <vt:lpstr>“Word Cloud - most frequent topics at the most recent ML Conference  </vt:lpstr>
      <vt:lpstr>THE END </vt:lpstr>
      <vt:lpstr>PowerPoint Presentation</vt:lpstr>
      <vt:lpstr>PowerPoint Presentation</vt:lpstr>
      <vt:lpstr>PowerPoint Presentation</vt:lpstr>
      <vt:lpstr>XTRA stuff if needed below here 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DU Bootcamp  Group project</dc:title>
  <dc:creator>Julie Rotter</dc:creator>
  <cp:lastModifiedBy>J MATT ROTTER</cp:lastModifiedBy>
  <cp:revision>1</cp:revision>
  <dcterms:modified xsi:type="dcterms:W3CDTF">2021-11-09T22:22:59Z</dcterms:modified>
</cp:coreProperties>
</file>